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handoutMasterIdLst>
    <p:handoutMasterId r:id="rId48"/>
  </p:handoutMasterIdLst>
  <p:sldIdLst>
    <p:sldId id="256" r:id="rId2"/>
    <p:sldId id="257" r:id="rId3"/>
    <p:sldId id="258" r:id="rId4"/>
    <p:sldId id="269" r:id="rId5"/>
    <p:sldId id="270" r:id="rId6"/>
    <p:sldId id="271" r:id="rId7"/>
    <p:sldId id="272" r:id="rId8"/>
    <p:sldId id="273" r:id="rId9"/>
    <p:sldId id="274" r:id="rId10"/>
    <p:sldId id="275" r:id="rId11"/>
    <p:sldId id="299" r:id="rId12"/>
    <p:sldId id="301" r:id="rId13"/>
    <p:sldId id="302" r:id="rId14"/>
    <p:sldId id="303" r:id="rId15"/>
    <p:sldId id="300" r:id="rId16"/>
    <p:sldId id="259" r:id="rId17"/>
    <p:sldId id="276" r:id="rId18"/>
    <p:sldId id="277" r:id="rId19"/>
    <p:sldId id="260" r:id="rId20"/>
    <p:sldId id="261" r:id="rId21"/>
    <p:sldId id="281" r:id="rId22"/>
    <p:sldId id="278" r:id="rId23"/>
    <p:sldId id="279" r:id="rId24"/>
    <p:sldId id="280" r:id="rId25"/>
    <p:sldId id="282" r:id="rId26"/>
    <p:sldId id="262" r:id="rId27"/>
    <p:sldId id="304" r:id="rId28"/>
    <p:sldId id="305" r:id="rId29"/>
    <p:sldId id="283" r:id="rId30"/>
    <p:sldId id="285" r:id="rId31"/>
    <p:sldId id="284" r:id="rId32"/>
    <p:sldId id="286" r:id="rId33"/>
    <p:sldId id="263" r:id="rId34"/>
    <p:sldId id="287" r:id="rId35"/>
    <p:sldId id="264" r:id="rId36"/>
    <p:sldId id="289" r:id="rId37"/>
    <p:sldId id="290" r:id="rId38"/>
    <p:sldId id="291" r:id="rId39"/>
    <p:sldId id="292" r:id="rId40"/>
    <p:sldId id="293" r:id="rId41"/>
    <p:sldId id="294" r:id="rId42"/>
    <p:sldId id="295" r:id="rId43"/>
    <p:sldId id="296" r:id="rId44"/>
    <p:sldId id="297" r:id="rId45"/>
    <p:sldId id="298" r:id="rId4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701" autoAdjust="0"/>
  </p:normalViewPr>
  <p:slideViewPr>
    <p:cSldViewPr>
      <p:cViewPr varScale="1">
        <p:scale>
          <a:sx n="106" d="100"/>
          <a:sy n="106" d="100"/>
        </p:scale>
        <p:origin x="1314"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7" d="100"/>
          <a:sy n="87" d="100"/>
        </p:scale>
        <p:origin x="-3738"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0D77C31-FD76-4688-8A24-5BF7E1806C22}" type="datetimeFigureOut">
              <a:rPr lang="de-DE" smtClean="0"/>
              <a:t>06.10.2016</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26F867D-DE64-4230-A70F-8A25A67B7CC6}" type="slidenum">
              <a:rPr lang="de-DE" smtClean="0"/>
              <a:t>‹Nr.›</a:t>
            </a:fld>
            <a:endParaRPr lang="de-DE"/>
          </a:p>
        </p:txBody>
      </p:sp>
    </p:spTree>
    <p:extLst>
      <p:ext uri="{BB962C8B-B14F-4D97-AF65-F5344CB8AC3E}">
        <p14:creationId xmlns:p14="http://schemas.microsoft.com/office/powerpoint/2010/main" val="2144668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6022A9-F4D4-4B0A-AC74-33158984DCE9}" type="datetimeFigureOut">
              <a:rPr lang="de-DE" smtClean="0"/>
              <a:t>06.10.2016</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6C3F53-2B52-4C08-9D3D-12337610471E}" type="slidenum">
              <a:rPr lang="de-DE" smtClean="0"/>
              <a:t>‹Nr.›</a:t>
            </a:fld>
            <a:endParaRPr lang="de-DE"/>
          </a:p>
        </p:txBody>
      </p:sp>
    </p:spTree>
    <p:extLst>
      <p:ext uri="{BB962C8B-B14F-4D97-AF65-F5344CB8AC3E}">
        <p14:creationId xmlns:p14="http://schemas.microsoft.com/office/powerpoint/2010/main" val="3323048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26C3F53-2B52-4C08-9D3D-12337610471E}" type="slidenum">
              <a:rPr lang="de-DE" smtClean="0"/>
              <a:t>12</a:t>
            </a:fld>
            <a:endParaRPr lang="de-DE"/>
          </a:p>
        </p:txBody>
      </p:sp>
    </p:spTree>
    <p:extLst>
      <p:ext uri="{BB962C8B-B14F-4D97-AF65-F5344CB8AC3E}">
        <p14:creationId xmlns:p14="http://schemas.microsoft.com/office/powerpoint/2010/main" val="273291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a:xfrm>
            <a:off x="457200" y="6356350"/>
            <a:ext cx="2133600" cy="365125"/>
          </a:xfrm>
          <a:prstGeom prst="rect">
            <a:avLst/>
          </a:prstGeom>
        </p:spPr>
        <p:txBody>
          <a:bodyPr/>
          <a:lstStyle>
            <a:lvl1pPr>
              <a:defRPr/>
            </a:lvl1pPr>
          </a:lstStyle>
          <a:p>
            <a:r>
              <a:rPr lang="de-DE" dirty="0"/>
              <a:t>Hochschule Neubrandenburg    WS 2016/2017</a:t>
            </a:r>
          </a:p>
        </p:txBody>
      </p:sp>
      <p:sp>
        <p:nvSpPr>
          <p:cNvPr id="5" name="Fußzeilenplatzhalter 4"/>
          <p:cNvSpPr>
            <a:spLocks noGrp="1"/>
          </p:cNvSpPr>
          <p:nvPr>
            <p:ph type="ftr" sz="quarter" idx="11"/>
          </p:nvPr>
        </p:nvSpPr>
        <p:spPr>
          <a:xfrm>
            <a:off x="3491880" y="6356350"/>
            <a:ext cx="2527920" cy="365125"/>
          </a:xfrm>
          <a:prstGeom prst="rect">
            <a:avLst/>
          </a:prstGeom>
        </p:spPr>
        <p:txBody>
          <a:bodyPr/>
          <a:lstStyle/>
          <a:p>
            <a:r>
              <a:rPr lang="de-DE" dirty="0"/>
              <a:t>Dr. Rainer Land: Regionalökonomie</a:t>
            </a:r>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r>
              <a:rPr lang="de-DE" dirty="0"/>
              <a:t>Seminar Nr. 2, Folie </a:t>
            </a:r>
            <a:fld id="{36D3B09D-BF5C-4FAA-9E48-7ECE80253682}" type="slidenum">
              <a:rPr lang="de-DE" smtClean="0"/>
              <a:pPr/>
              <a:t>‹Nr.›</a:t>
            </a:fld>
            <a:endParaRPr lang="de-DE" dirty="0"/>
          </a:p>
        </p:txBody>
      </p:sp>
    </p:spTree>
    <p:extLst>
      <p:ext uri="{BB962C8B-B14F-4D97-AF65-F5344CB8AC3E}">
        <p14:creationId xmlns:p14="http://schemas.microsoft.com/office/powerpoint/2010/main" val="3794905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457200" y="6356350"/>
            <a:ext cx="2133600" cy="365125"/>
          </a:xfrm>
          <a:prstGeom prst="rect">
            <a:avLst/>
          </a:prstGeom>
        </p:spPr>
        <p:txBody>
          <a:bodyPr/>
          <a:lstStyle/>
          <a:p>
            <a:r>
              <a:rPr lang="de-DE" dirty="0"/>
              <a:t>Hochschule Neubrandenburg    WS 2016/2017</a:t>
            </a:r>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r>
              <a:rPr lang="de-DE"/>
              <a:t>Dr. Rainer Land: Regionalökonomie</a:t>
            </a:r>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r>
              <a:rPr lang="de-DE" dirty="0"/>
              <a:t>Seminar 2, Folie </a:t>
            </a:r>
            <a:fld id="{36D3B09D-BF5C-4FAA-9E48-7ECE80253682}" type="slidenum">
              <a:rPr lang="de-DE" smtClean="0"/>
              <a:pPr/>
              <a:t>‹Nr.›</a:t>
            </a:fld>
            <a:endParaRPr lang="de-DE" dirty="0"/>
          </a:p>
        </p:txBody>
      </p:sp>
    </p:spTree>
    <p:extLst>
      <p:ext uri="{BB962C8B-B14F-4D97-AF65-F5344CB8AC3E}">
        <p14:creationId xmlns:p14="http://schemas.microsoft.com/office/powerpoint/2010/main" val="1696625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457200" y="6356350"/>
            <a:ext cx="2133600" cy="365125"/>
          </a:xfrm>
          <a:prstGeom prst="rect">
            <a:avLst/>
          </a:prstGeom>
        </p:spPr>
        <p:txBody>
          <a:bodyPr/>
          <a:lstStyle/>
          <a:p>
            <a:r>
              <a:rPr lang="de-DE" dirty="0"/>
              <a:t>Hochschule Neubrandenburg    WS 2016/2017</a:t>
            </a:r>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r>
              <a:rPr lang="de-DE"/>
              <a:t>Dr. Rainer Land: Regionalökonomie</a:t>
            </a:r>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r>
              <a:rPr lang="de-DE" dirty="0"/>
              <a:t>Seminar 2, Folie </a:t>
            </a:r>
            <a:fld id="{36D3B09D-BF5C-4FAA-9E48-7ECE80253682}" type="slidenum">
              <a:rPr lang="de-DE" smtClean="0"/>
              <a:pPr/>
              <a:t>‹Nr.›</a:t>
            </a:fld>
            <a:endParaRPr lang="de-DE" dirty="0"/>
          </a:p>
        </p:txBody>
      </p:sp>
    </p:spTree>
    <p:extLst>
      <p:ext uri="{BB962C8B-B14F-4D97-AF65-F5344CB8AC3E}">
        <p14:creationId xmlns:p14="http://schemas.microsoft.com/office/powerpoint/2010/main" val="18312618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de-DE"/>
              <a:t>Titelmasterformat durch Klicken bearbeiten</a:t>
            </a:r>
          </a:p>
        </p:txBody>
      </p:sp>
      <p:sp>
        <p:nvSpPr>
          <p:cNvPr id="3" name="Textplatzhalter 2"/>
          <p:cNvSpPr>
            <a:spLocks noGrp="1"/>
          </p:cNvSpPr>
          <p:nvPr>
            <p:ph type="body" sz="half" idx="1"/>
          </p:nvPr>
        </p:nvSpPr>
        <p:spPr>
          <a:xfrm>
            <a:off x="457200" y="1600200"/>
            <a:ext cx="4038600" cy="4525963"/>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quarter" idx="2"/>
          </p:nvPr>
        </p:nvSpPr>
        <p:spPr>
          <a:xfrm>
            <a:off x="4648200" y="1600200"/>
            <a:ext cx="4038600" cy="21859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Inhaltsplatzhalter 4"/>
          <p:cNvSpPr>
            <a:spLocks noGrp="1"/>
          </p:cNvSpPr>
          <p:nvPr>
            <p:ph sz="quarter" idx="3"/>
          </p:nvPr>
        </p:nvSpPr>
        <p:spPr>
          <a:xfrm>
            <a:off x="4648200" y="3938588"/>
            <a:ext cx="4038600" cy="2187575"/>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56582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94122"/>
          </a:xfrm>
        </p:spPr>
        <p:txBody>
          <a:bodyPr>
            <a:noAutofit/>
          </a:bodyPr>
          <a:lstStyle>
            <a:lvl1pPr algn="l">
              <a:defRPr sz="3200" u="sng"/>
            </a:lvl1pPr>
          </a:lstStyle>
          <a:p>
            <a:r>
              <a:rPr lang="de-DE" dirty="0"/>
              <a:t>Titelmasterformat durch Klicken bearbeiten</a:t>
            </a:r>
          </a:p>
        </p:txBody>
      </p:sp>
      <p:sp>
        <p:nvSpPr>
          <p:cNvPr id="3" name="Inhaltsplatzhalter 2"/>
          <p:cNvSpPr>
            <a:spLocks noGrp="1"/>
          </p:cNvSpPr>
          <p:nvPr>
            <p:ph idx="1"/>
          </p:nvPr>
        </p:nvSpPr>
        <p:spPr/>
        <p:txBody>
          <a:bodyPr/>
          <a:lstStyle>
            <a:lvl1pPr algn="l">
              <a:defRPr/>
            </a:lvl1pPr>
            <a:lvl2pPr algn="l">
              <a:defRPr/>
            </a:lvl2pPr>
            <a:lvl3pPr algn="l">
              <a:defRPr/>
            </a:lvl3pPr>
            <a:lvl4pPr algn="l">
              <a:defRPr/>
            </a:lvl4pPr>
            <a:lvl5pPr algn="l">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a:xfrm>
            <a:off x="457200" y="6356350"/>
            <a:ext cx="2133600" cy="365125"/>
          </a:xfrm>
          <a:prstGeom prst="rect">
            <a:avLst/>
          </a:prstGeom>
        </p:spPr>
        <p:txBody>
          <a:bodyPr/>
          <a:lstStyle/>
          <a:p>
            <a:r>
              <a:rPr lang="de-DE" dirty="0"/>
              <a:t>Hochschule Neubrandenburg    WS 2016/2017</a:t>
            </a:r>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r>
              <a:rPr lang="de-DE"/>
              <a:t>Dr. Rainer Land: Regionalökonomie</a:t>
            </a:r>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r>
              <a:rPr lang="de-DE" dirty="0"/>
              <a:t>Seminar 2, Folie </a:t>
            </a:r>
            <a:fld id="{36D3B09D-BF5C-4FAA-9E48-7ECE80253682}" type="slidenum">
              <a:rPr lang="de-DE" smtClean="0"/>
              <a:pPr/>
              <a:t>‹Nr.›</a:t>
            </a:fld>
            <a:endParaRPr lang="de-DE" dirty="0"/>
          </a:p>
        </p:txBody>
      </p:sp>
    </p:spTree>
    <p:extLst>
      <p:ext uri="{BB962C8B-B14F-4D97-AF65-F5344CB8AC3E}">
        <p14:creationId xmlns:p14="http://schemas.microsoft.com/office/powerpoint/2010/main" val="3140305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a:xfrm>
            <a:off x="457200" y="6356350"/>
            <a:ext cx="2133600" cy="365125"/>
          </a:xfrm>
          <a:prstGeom prst="rect">
            <a:avLst/>
          </a:prstGeom>
        </p:spPr>
        <p:txBody>
          <a:bodyPr/>
          <a:lstStyle/>
          <a:p>
            <a:r>
              <a:rPr lang="de-DE" dirty="0"/>
              <a:t>Hochschule Neubrandenburg    WS 2016/2017</a:t>
            </a:r>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r>
              <a:rPr lang="de-DE"/>
              <a:t>Dr. Rainer Land: Regionalökonomie</a:t>
            </a:r>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r>
              <a:rPr lang="de-DE" dirty="0"/>
              <a:t>Seminar 2, Folie </a:t>
            </a:r>
            <a:fld id="{36D3B09D-BF5C-4FAA-9E48-7ECE80253682}" type="slidenum">
              <a:rPr lang="de-DE" smtClean="0"/>
              <a:pPr/>
              <a:t>‹Nr.›</a:t>
            </a:fld>
            <a:endParaRPr lang="de-DE" dirty="0"/>
          </a:p>
        </p:txBody>
      </p:sp>
    </p:spTree>
    <p:extLst>
      <p:ext uri="{BB962C8B-B14F-4D97-AF65-F5344CB8AC3E}">
        <p14:creationId xmlns:p14="http://schemas.microsoft.com/office/powerpoint/2010/main" val="3538638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a:xfrm>
            <a:off x="457200" y="6356350"/>
            <a:ext cx="2133600" cy="365125"/>
          </a:xfrm>
          <a:prstGeom prst="rect">
            <a:avLst/>
          </a:prstGeom>
        </p:spPr>
        <p:txBody>
          <a:bodyPr/>
          <a:lstStyle/>
          <a:p>
            <a:r>
              <a:rPr lang="de-DE" dirty="0"/>
              <a:t>Hochschule Neubrandenburg    WS 2016/2017</a:t>
            </a:r>
          </a:p>
        </p:txBody>
      </p:sp>
      <p:sp>
        <p:nvSpPr>
          <p:cNvPr id="6" name="Fußzeilenplatzhalter 5"/>
          <p:cNvSpPr>
            <a:spLocks noGrp="1"/>
          </p:cNvSpPr>
          <p:nvPr>
            <p:ph type="ftr" sz="quarter" idx="11"/>
          </p:nvPr>
        </p:nvSpPr>
        <p:spPr>
          <a:xfrm>
            <a:off x="3124200" y="6356350"/>
            <a:ext cx="2895600" cy="365125"/>
          </a:xfrm>
          <a:prstGeom prst="rect">
            <a:avLst/>
          </a:prstGeom>
        </p:spPr>
        <p:txBody>
          <a:bodyPr/>
          <a:lstStyle/>
          <a:p>
            <a:r>
              <a:rPr lang="de-DE"/>
              <a:t>Dr. Rainer Land: Regionalökonomie</a:t>
            </a:r>
          </a:p>
        </p:txBody>
      </p:sp>
      <p:sp>
        <p:nvSpPr>
          <p:cNvPr id="7" name="Foliennummernplatzhalter 6"/>
          <p:cNvSpPr>
            <a:spLocks noGrp="1"/>
          </p:cNvSpPr>
          <p:nvPr>
            <p:ph type="sldNum" sz="quarter" idx="12"/>
          </p:nvPr>
        </p:nvSpPr>
        <p:spPr>
          <a:xfrm>
            <a:off x="6553200" y="6356350"/>
            <a:ext cx="2133600" cy="365125"/>
          </a:xfrm>
          <a:prstGeom prst="rect">
            <a:avLst/>
          </a:prstGeom>
        </p:spPr>
        <p:txBody>
          <a:bodyPr/>
          <a:lstStyle/>
          <a:p>
            <a:fld id="{36D3B09D-BF5C-4FAA-9E48-7ECE80253682}" type="slidenum">
              <a:rPr lang="de-DE" smtClean="0"/>
              <a:t>‹Nr.›</a:t>
            </a:fld>
            <a:endParaRPr lang="de-DE"/>
          </a:p>
        </p:txBody>
      </p:sp>
    </p:spTree>
    <p:extLst>
      <p:ext uri="{BB962C8B-B14F-4D97-AF65-F5344CB8AC3E}">
        <p14:creationId xmlns:p14="http://schemas.microsoft.com/office/powerpoint/2010/main" val="1987325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a:xfrm>
            <a:off x="457200" y="6356350"/>
            <a:ext cx="2133600" cy="365125"/>
          </a:xfrm>
          <a:prstGeom prst="rect">
            <a:avLst/>
          </a:prstGeom>
        </p:spPr>
        <p:txBody>
          <a:bodyPr/>
          <a:lstStyle/>
          <a:p>
            <a:r>
              <a:rPr lang="de-DE" dirty="0"/>
              <a:t>Hochschule Neubrandenburg    WS 2016/2017</a:t>
            </a:r>
          </a:p>
        </p:txBody>
      </p:sp>
      <p:sp>
        <p:nvSpPr>
          <p:cNvPr id="8" name="Fußzeilenplatzhalter 7"/>
          <p:cNvSpPr>
            <a:spLocks noGrp="1"/>
          </p:cNvSpPr>
          <p:nvPr>
            <p:ph type="ftr" sz="quarter" idx="11"/>
          </p:nvPr>
        </p:nvSpPr>
        <p:spPr>
          <a:xfrm>
            <a:off x="3124200" y="6356350"/>
            <a:ext cx="2895600" cy="365125"/>
          </a:xfrm>
          <a:prstGeom prst="rect">
            <a:avLst/>
          </a:prstGeom>
        </p:spPr>
        <p:txBody>
          <a:bodyPr/>
          <a:lstStyle/>
          <a:p>
            <a:r>
              <a:rPr lang="de-DE"/>
              <a:t>Dr. Rainer Land: Regionalökonomie</a:t>
            </a:r>
          </a:p>
        </p:txBody>
      </p:sp>
      <p:sp>
        <p:nvSpPr>
          <p:cNvPr id="9" name="Foliennummernplatzhalter 8"/>
          <p:cNvSpPr>
            <a:spLocks noGrp="1"/>
          </p:cNvSpPr>
          <p:nvPr>
            <p:ph type="sldNum" sz="quarter" idx="12"/>
          </p:nvPr>
        </p:nvSpPr>
        <p:spPr>
          <a:xfrm>
            <a:off x="6553200" y="6356350"/>
            <a:ext cx="2133600" cy="365125"/>
          </a:xfrm>
          <a:prstGeom prst="rect">
            <a:avLst/>
          </a:prstGeom>
        </p:spPr>
        <p:txBody>
          <a:bodyPr/>
          <a:lstStyle/>
          <a:p>
            <a:r>
              <a:rPr lang="de-DE" dirty="0"/>
              <a:t>Seminar 1, Folie </a:t>
            </a:r>
            <a:fld id="{36D3B09D-BF5C-4FAA-9E48-7ECE80253682}" type="slidenum">
              <a:rPr lang="de-DE" smtClean="0"/>
              <a:t>‹Nr.›</a:t>
            </a:fld>
            <a:endParaRPr lang="de-DE" dirty="0"/>
          </a:p>
        </p:txBody>
      </p:sp>
    </p:spTree>
    <p:extLst>
      <p:ext uri="{BB962C8B-B14F-4D97-AF65-F5344CB8AC3E}">
        <p14:creationId xmlns:p14="http://schemas.microsoft.com/office/powerpoint/2010/main" val="141681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a:xfrm>
            <a:off x="457200" y="6356350"/>
            <a:ext cx="2133600" cy="365125"/>
          </a:xfrm>
          <a:prstGeom prst="rect">
            <a:avLst/>
          </a:prstGeom>
        </p:spPr>
        <p:txBody>
          <a:bodyPr/>
          <a:lstStyle/>
          <a:p>
            <a:r>
              <a:rPr lang="de-DE" dirty="0"/>
              <a:t>Hochschule Neubrandenburg    WS 2016/2017</a:t>
            </a:r>
          </a:p>
        </p:txBody>
      </p:sp>
      <p:sp>
        <p:nvSpPr>
          <p:cNvPr id="4" name="Fußzeilenplatzhalter 3"/>
          <p:cNvSpPr>
            <a:spLocks noGrp="1"/>
          </p:cNvSpPr>
          <p:nvPr>
            <p:ph type="ftr" sz="quarter" idx="11"/>
          </p:nvPr>
        </p:nvSpPr>
        <p:spPr>
          <a:xfrm>
            <a:off x="3124200" y="6356350"/>
            <a:ext cx="2895600" cy="365125"/>
          </a:xfrm>
          <a:prstGeom prst="rect">
            <a:avLst/>
          </a:prstGeom>
        </p:spPr>
        <p:txBody>
          <a:bodyPr/>
          <a:lstStyle/>
          <a:p>
            <a:r>
              <a:rPr lang="de-DE"/>
              <a:t>Dr. Rainer Land: Regionalökonomie</a:t>
            </a:r>
          </a:p>
        </p:txBody>
      </p:sp>
      <p:sp>
        <p:nvSpPr>
          <p:cNvPr id="5" name="Foliennummernplatzhalter 4"/>
          <p:cNvSpPr>
            <a:spLocks noGrp="1"/>
          </p:cNvSpPr>
          <p:nvPr>
            <p:ph type="sldNum" sz="quarter" idx="12"/>
          </p:nvPr>
        </p:nvSpPr>
        <p:spPr>
          <a:xfrm>
            <a:off x="6553200" y="6356350"/>
            <a:ext cx="2133600" cy="365125"/>
          </a:xfrm>
          <a:prstGeom prst="rect">
            <a:avLst/>
          </a:prstGeom>
        </p:spPr>
        <p:txBody>
          <a:bodyPr/>
          <a:lstStyle/>
          <a:p>
            <a:r>
              <a:rPr lang="de-DE" dirty="0"/>
              <a:t>Seminar 2, Folie </a:t>
            </a:r>
            <a:fld id="{36D3B09D-BF5C-4FAA-9E48-7ECE80253682}" type="slidenum">
              <a:rPr lang="de-DE" smtClean="0"/>
              <a:pPr/>
              <a:t>‹Nr.›</a:t>
            </a:fld>
            <a:endParaRPr lang="de-DE" dirty="0"/>
          </a:p>
        </p:txBody>
      </p:sp>
    </p:spTree>
    <p:extLst>
      <p:ext uri="{BB962C8B-B14F-4D97-AF65-F5344CB8AC3E}">
        <p14:creationId xmlns:p14="http://schemas.microsoft.com/office/powerpoint/2010/main" val="4157137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457200" y="6356350"/>
            <a:ext cx="2133600" cy="365125"/>
          </a:xfrm>
          <a:prstGeom prst="rect">
            <a:avLst/>
          </a:prstGeom>
        </p:spPr>
        <p:txBody>
          <a:bodyPr/>
          <a:lstStyle/>
          <a:p>
            <a:r>
              <a:rPr lang="de-DE" dirty="0"/>
              <a:t>Hochschule Neubrandenburg    WS 2016/2017</a:t>
            </a:r>
          </a:p>
        </p:txBody>
      </p:sp>
      <p:sp>
        <p:nvSpPr>
          <p:cNvPr id="3" name="Fußzeilenplatzhalter 2"/>
          <p:cNvSpPr>
            <a:spLocks noGrp="1"/>
          </p:cNvSpPr>
          <p:nvPr>
            <p:ph type="ftr" sz="quarter" idx="11"/>
          </p:nvPr>
        </p:nvSpPr>
        <p:spPr>
          <a:xfrm>
            <a:off x="3124200" y="6356350"/>
            <a:ext cx="2895600" cy="365125"/>
          </a:xfrm>
          <a:prstGeom prst="rect">
            <a:avLst/>
          </a:prstGeom>
        </p:spPr>
        <p:txBody>
          <a:bodyPr/>
          <a:lstStyle/>
          <a:p>
            <a:r>
              <a:rPr lang="de-DE"/>
              <a:t>Dr. Rainer Land: Regionalökonomie</a:t>
            </a:r>
          </a:p>
        </p:txBody>
      </p:sp>
      <p:sp>
        <p:nvSpPr>
          <p:cNvPr id="4" name="Foliennummernplatzhalter 3"/>
          <p:cNvSpPr>
            <a:spLocks noGrp="1"/>
          </p:cNvSpPr>
          <p:nvPr>
            <p:ph type="sldNum" sz="quarter" idx="12"/>
          </p:nvPr>
        </p:nvSpPr>
        <p:spPr>
          <a:xfrm>
            <a:off x="6553200" y="6356350"/>
            <a:ext cx="2133600" cy="365125"/>
          </a:xfrm>
          <a:prstGeom prst="rect">
            <a:avLst/>
          </a:prstGeom>
        </p:spPr>
        <p:txBody>
          <a:bodyPr/>
          <a:lstStyle/>
          <a:p>
            <a:r>
              <a:rPr lang="de-DE" dirty="0"/>
              <a:t>Seminar 1, Folie </a:t>
            </a:r>
            <a:fld id="{36D3B09D-BF5C-4FAA-9E48-7ECE80253682}" type="slidenum">
              <a:rPr lang="de-DE" smtClean="0"/>
              <a:t>‹Nr.›</a:t>
            </a:fld>
            <a:endParaRPr lang="de-DE" dirty="0"/>
          </a:p>
        </p:txBody>
      </p:sp>
    </p:spTree>
    <p:extLst>
      <p:ext uri="{BB962C8B-B14F-4D97-AF65-F5344CB8AC3E}">
        <p14:creationId xmlns:p14="http://schemas.microsoft.com/office/powerpoint/2010/main" val="2379456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a:xfrm>
            <a:off x="457200" y="6356350"/>
            <a:ext cx="2133600" cy="365125"/>
          </a:xfrm>
          <a:prstGeom prst="rect">
            <a:avLst/>
          </a:prstGeom>
        </p:spPr>
        <p:txBody>
          <a:bodyPr/>
          <a:lstStyle/>
          <a:p>
            <a:r>
              <a:rPr lang="de-DE" dirty="0"/>
              <a:t>Hochschule Neubrandenburg    WS 2016/2017</a:t>
            </a:r>
          </a:p>
        </p:txBody>
      </p:sp>
      <p:sp>
        <p:nvSpPr>
          <p:cNvPr id="6" name="Fußzeilenplatzhalter 5"/>
          <p:cNvSpPr>
            <a:spLocks noGrp="1"/>
          </p:cNvSpPr>
          <p:nvPr>
            <p:ph type="ftr" sz="quarter" idx="11"/>
          </p:nvPr>
        </p:nvSpPr>
        <p:spPr>
          <a:xfrm>
            <a:off x="3124200" y="6356350"/>
            <a:ext cx="2895600" cy="365125"/>
          </a:xfrm>
          <a:prstGeom prst="rect">
            <a:avLst/>
          </a:prstGeom>
        </p:spPr>
        <p:txBody>
          <a:bodyPr/>
          <a:lstStyle/>
          <a:p>
            <a:r>
              <a:rPr lang="de-DE"/>
              <a:t>Dr. Rainer Land: Regionalökonomie</a:t>
            </a:r>
          </a:p>
        </p:txBody>
      </p:sp>
      <p:sp>
        <p:nvSpPr>
          <p:cNvPr id="7" name="Foliennummernplatzhalter 6"/>
          <p:cNvSpPr>
            <a:spLocks noGrp="1"/>
          </p:cNvSpPr>
          <p:nvPr>
            <p:ph type="sldNum" sz="quarter" idx="12"/>
          </p:nvPr>
        </p:nvSpPr>
        <p:spPr>
          <a:xfrm>
            <a:off x="6553200" y="6356350"/>
            <a:ext cx="2133600" cy="365125"/>
          </a:xfrm>
          <a:prstGeom prst="rect">
            <a:avLst/>
          </a:prstGeom>
        </p:spPr>
        <p:txBody>
          <a:bodyPr/>
          <a:lstStyle/>
          <a:p>
            <a:r>
              <a:rPr lang="de-DE" dirty="0"/>
              <a:t>Seminar 2, Folie </a:t>
            </a:r>
            <a:fld id="{36D3B09D-BF5C-4FAA-9E48-7ECE80253682}" type="slidenum">
              <a:rPr lang="de-DE" smtClean="0"/>
              <a:pPr/>
              <a:t>‹Nr.›</a:t>
            </a:fld>
            <a:endParaRPr lang="de-DE" dirty="0"/>
          </a:p>
        </p:txBody>
      </p:sp>
    </p:spTree>
    <p:extLst>
      <p:ext uri="{BB962C8B-B14F-4D97-AF65-F5344CB8AC3E}">
        <p14:creationId xmlns:p14="http://schemas.microsoft.com/office/powerpoint/2010/main" val="2392839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a:xfrm>
            <a:off x="457200" y="6356350"/>
            <a:ext cx="2133600" cy="365125"/>
          </a:xfrm>
          <a:prstGeom prst="rect">
            <a:avLst/>
          </a:prstGeom>
        </p:spPr>
        <p:txBody>
          <a:bodyPr/>
          <a:lstStyle/>
          <a:p>
            <a:r>
              <a:rPr lang="de-DE" dirty="0"/>
              <a:t>Hochschule Neubrandenburg    WS 2016/2017</a:t>
            </a:r>
          </a:p>
        </p:txBody>
      </p:sp>
      <p:sp>
        <p:nvSpPr>
          <p:cNvPr id="6" name="Fußzeilenplatzhalter 5"/>
          <p:cNvSpPr>
            <a:spLocks noGrp="1"/>
          </p:cNvSpPr>
          <p:nvPr>
            <p:ph type="ftr" sz="quarter" idx="11"/>
          </p:nvPr>
        </p:nvSpPr>
        <p:spPr>
          <a:xfrm>
            <a:off x="3124200" y="6356350"/>
            <a:ext cx="2895600" cy="365125"/>
          </a:xfrm>
          <a:prstGeom prst="rect">
            <a:avLst/>
          </a:prstGeom>
        </p:spPr>
        <p:txBody>
          <a:bodyPr/>
          <a:lstStyle/>
          <a:p>
            <a:r>
              <a:rPr lang="de-DE"/>
              <a:t>Dr. Rainer Land: Regionalökonomie</a:t>
            </a:r>
          </a:p>
        </p:txBody>
      </p:sp>
      <p:sp>
        <p:nvSpPr>
          <p:cNvPr id="7" name="Foliennummernplatzhalter 6"/>
          <p:cNvSpPr>
            <a:spLocks noGrp="1"/>
          </p:cNvSpPr>
          <p:nvPr>
            <p:ph type="sldNum" sz="quarter" idx="12"/>
          </p:nvPr>
        </p:nvSpPr>
        <p:spPr>
          <a:xfrm>
            <a:off x="6553200" y="6356350"/>
            <a:ext cx="2133600" cy="365125"/>
          </a:xfrm>
          <a:prstGeom prst="rect">
            <a:avLst/>
          </a:prstGeom>
        </p:spPr>
        <p:txBody>
          <a:bodyPr/>
          <a:lstStyle/>
          <a:p>
            <a:r>
              <a:rPr lang="de-DE" dirty="0"/>
              <a:t>Seminar 2, Folie </a:t>
            </a:r>
            <a:fld id="{36D3B09D-BF5C-4FAA-9E48-7ECE80253682}" type="slidenum">
              <a:rPr lang="de-DE" smtClean="0"/>
              <a:pPr/>
              <a:t>‹Nr.›</a:t>
            </a:fld>
            <a:endParaRPr lang="de-DE" dirty="0"/>
          </a:p>
        </p:txBody>
      </p:sp>
    </p:spTree>
    <p:extLst>
      <p:ext uri="{BB962C8B-B14F-4D97-AF65-F5344CB8AC3E}">
        <p14:creationId xmlns:p14="http://schemas.microsoft.com/office/powerpoint/2010/main" val="503888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dirty="0"/>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2"/>
          </p:nvPr>
        </p:nvSpPr>
        <p:spPr>
          <a:xfrm>
            <a:off x="251520" y="6309320"/>
            <a:ext cx="2133600" cy="365125"/>
          </a:xfrm>
          <a:prstGeom prst="rect">
            <a:avLst/>
          </a:prstGeom>
        </p:spPr>
        <p:txBody>
          <a:bodyPr/>
          <a:lstStyle>
            <a:lvl1pPr>
              <a:defRPr sz="1100"/>
            </a:lvl1pPr>
          </a:lstStyle>
          <a:p>
            <a:r>
              <a:rPr lang="de-DE" dirty="0"/>
              <a:t>Hochschule Neubrandenburg    WS 2016/2017</a:t>
            </a:r>
          </a:p>
        </p:txBody>
      </p:sp>
      <p:sp>
        <p:nvSpPr>
          <p:cNvPr id="8" name="Fußzeilenplatzhalter 4"/>
          <p:cNvSpPr>
            <a:spLocks noGrp="1"/>
          </p:cNvSpPr>
          <p:nvPr>
            <p:ph type="ftr" sz="quarter" idx="3"/>
          </p:nvPr>
        </p:nvSpPr>
        <p:spPr>
          <a:xfrm>
            <a:off x="2918520" y="6309320"/>
            <a:ext cx="2895600" cy="365125"/>
          </a:xfrm>
          <a:prstGeom prst="rect">
            <a:avLst/>
          </a:prstGeom>
        </p:spPr>
        <p:txBody>
          <a:bodyPr/>
          <a:lstStyle>
            <a:lvl1pPr>
              <a:defRPr sz="1100"/>
            </a:lvl1pPr>
          </a:lstStyle>
          <a:p>
            <a:pPr algn="r"/>
            <a:r>
              <a:rPr lang="de-DE"/>
              <a:t>Dr. Rainer Land: Regionalökonomie</a:t>
            </a:r>
            <a:endParaRPr lang="de-DE" dirty="0"/>
          </a:p>
        </p:txBody>
      </p:sp>
      <p:sp>
        <p:nvSpPr>
          <p:cNvPr id="9" name="Foliennummernplatzhalter 5"/>
          <p:cNvSpPr>
            <a:spLocks noGrp="1"/>
          </p:cNvSpPr>
          <p:nvPr>
            <p:ph type="sldNum" sz="quarter" idx="4"/>
          </p:nvPr>
        </p:nvSpPr>
        <p:spPr>
          <a:xfrm>
            <a:off x="6347520" y="6309320"/>
            <a:ext cx="2133600" cy="365125"/>
          </a:xfrm>
          <a:prstGeom prst="rect">
            <a:avLst/>
          </a:prstGeom>
        </p:spPr>
        <p:txBody>
          <a:bodyPr/>
          <a:lstStyle>
            <a:lvl1pPr algn="r">
              <a:defRPr sz="1100"/>
            </a:lvl1pPr>
          </a:lstStyle>
          <a:p>
            <a:r>
              <a:rPr lang="de-DE" dirty="0"/>
              <a:t>Seminar Nr. 2, Folie </a:t>
            </a:r>
            <a:fld id="{36D3B09D-BF5C-4FAA-9E48-7ECE80253682}" type="slidenum">
              <a:rPr lang="de-DE" smtClean="0"/>
              <a:pPr/>
              <a:t>‹Nr.›</a:t>
            </a:fld>
            <a:endParaRPr lang="de-DE" dirty="0"/>
          </a:p>
        </p:txBody>
      </p:sp>
    </p:spTree>
    <p:extLst>
      <p:ext uri="{BB962C8B-B14F-4D97-AF65-F5344CB8AC3E}">
        <p14:creationId xmlns:p14="http://schemas.microsoft.com/office/powerpoint/2010/main" val="427179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de.wikipedia.org/wiki/Bratwurst"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ctrTitle"/>
          </p:nvPr>
        </p:nvSpPr>
        <p:spPr>
          <a:xfrm>
            <a:off x="704513" y="188640"/>
            <a:ext cx="7772400" cy="2592288"/>
          </a:xfrm>
        </p:spPr>
        <p:txBody>
          <a:bodyPr/>
          <a:lstStyle/>
          <a:p>
            <a:r>
              <a:rPr lang="de-DE" dirty="0"/>
              <a:t>Regionalökonomie</a:t>
            </a:r>
            <a:br>
              <a:rPr lang="de-DE" dirty="0"/>
            </a:br>
            <a:r>
              <a:rPr lang="de-DE" sz="2000" dirty="0"/>
              <a:t>Hochschule Neubrandenburg</a:t>
            </a:r>
            <a:br>
              <a:rPr lang="de-DE" sz="2000" dirty="0"/>
            </a:br>
            <a:r>
              <a:rPr lang="de-DE" sz="2000" dirty="0"/>
              <a:t>WS 2016/2017</a:t>
            </a:r>
            <a:endParaRPr lang="de-DE" dirty="0"/>
          </a:p>
        </p:txBody>
      </p:sp>
      <p:sp>
        <p:nvSpPr>
          <p:cNvPr id="11" name="Untertitel 10"/>
          <p:cNvSpPr>
            <a:spLocks noGrp="1"/>
          </p:cNvSpPr>
          <p:nvPr>
            <p:ph type="subTitle" idx="1"/>
          </p:nvPr>
        </p:nvSpPr>
        <p:spPr>
          <a:xfrm>
            <a:off x="1199441" y="2708920"/>
            <a:ext cx="6688832" cy="2088232"/>
          </a:xfrm>
        </p:spPr>
        <p:txBody>
          <a:bodyPr>
            <a:normAutofit fontScale="85000" lnSpcReduction="20000"/>
          </a:bodyPr>
          <a:lstStyle/>
          <a:p>
            <a:r>
              <a:rPr lang="de-DE" dirty="0">
                <a:solidFill>
                  <a:schemeClr val="tx1"/>
                </a:solidFill>
              </a:rPr>
              <a:t>Dr. Rainer Land</a:t>
            </a:r>
          </a:p>
          <a:p>
            <a:r>
              <a:rPr lang="de-DE" dirty="0" err="1">
                <a:solidFill>
                  <a:schemeClr val="tx1"/>
                </a:solidFill>
              </a:rPr>
              <a:t>Thünen</a:t>
            </a:r>
            <a:r>
              <a:rPr lang="de-DE" dirty="0">
                <a:solidFill>
                  <a:schemeClr val="tx1"/>
                </a:solidFill>
              </a:rPr>
              <a:t>-Institut </a:t>
            </a:r>
            <a:r>
              <a:rPr lang="de-DE" dirty="0" err="1">
                <a:solidFill>
                  <a:schemeClr val="tx1"/>
                </a:solidFill>
              </a:rPr>
              <a:t>Bollewick</a:t>
            </a:r>
            <a:endParaRPr lang="de-DE" dirty="0">
              <a:solidFill>
                <a:schemeClr val="tx1"/>
              </a:solidFill>
            </a:endParaRPr>
          </a:p>
          <a:p>
            <a:endParaRPr lang="de-DE" dirty="0">
              <a:solidFill>
                <a:srgbClr val="0070C0"/>
              </a:solidFill>
            </a:endParaRPr>
          </a:p>
          <a:p>
            <a:r>
              <a:rPr lang="de-DE" dirty="0">
                <a:solidFill>
                  <a:srgbClr val="FF0000"/>
                </a:solidFill>
              </a:rPr>
              <a:t>Folien, Unterlagen, Materialien auf</a:t>
            </a:r>
            <a:br>
              <a:rPr lang="de-DE" dirty="0">
                <a:solidFill>
                  <a:srgbClr val="FF0000"/>
                </a:solidFill>
              </a:rPr>
            </a:br>
            <a:r>
              <a:rPr lang="de-DE" dirty="0">
                <a:solidFill>
                  <a:srgbClr val="0070C0"/>
                </a:solidFill>
              </a:rPr>
              <a:t>www.rla-texte.de/Lehre</a:t>
            </a:r>
          </a:p>
        </p:txBody>
      </p:sp>
      <p:sp>
        <p:nvSpPr>
          <p:cNvPr id="17" name="Datumsplatzhalter 16"/>
          <p:cNvSpPr>
            <a:spLocks noGrp="1"/>
          </p:cNvSpPr>
          <p:nvPr>
            <p:ph type="dt" sz="half" idx="10"/>
          </p:nvPr>
        </p:nvSpPr>
        <p:spPr/>
        <p:txBody>
          <a:bodyPr/>
          <a:lstStyle/>
          <a:p>
            <a:r>
              <a:rPr lang="de-DE" dirty="0"/>
              <a:t>Hochschule Neubrandenburg    WS 2016/2017</a:t>
            </a:r>
          </a:p>
        </p:txBody>
      </p:sp>
      <p:sp>
        <p:nvSpPr>
          <p:cNvPr id="18" name="Fußzeilenplatzhalter 17"/>
          <p:cNvSpPr>
            <a:spLocks noGrp="1"/>
          </p:cNvSpPr>
          <p:nvPr>
            <p:ph type="ftr" sz="quarter" idx="11"/>
          </p:nvPr>
        </p:nvSpPr>
        <p:spPr/>
        <p:txBody>
          <a:bodyPr/>
          <a:lstStyle/>
          <a:p>
            <a:r>
              <a:rPr lang="de-DE"/>
              <a:t>Dr. Rainer Land: Regionalökonomie</a:t>
            </a:r>
            <a:endParaRPr lang="de-DE" dirty="0"/>
          </a:p>
        </p:txBody>
      </p:sp>
      <p:sp>
        <p:nvSpPr>
          <p:cNvPr id="19" name="Foliennummernplatzhalter 18"/>
          <p:cNvSpPr>
            <a:spLocks noGrp="1"/>
          </p:cNvSpPr>
          <p:nvPr>
            <p:ph type="sldNum" sz="quarter" idx="12"/>
          </p:nvPr>
        </p:nvSpPr>
        <p:spPr/>
        <p:txBody>
          <a:bodyPr/>
          <a:lstStyle/>
          <a:p>
            <a:r>
              <a:rPr lang="de-DE" dirty="0"/>
              <a:t>Seminar Nr. 2, Folie </a:t>
            </a:r>
            <a:fld id="{36D3B09D-BF5C-4FAA-9E48-7ECE80253682}" type="slidenum">
              <a:rPr lang="de-DE" smtClean="0"/>
              <a:pPr/>
              <a:t>1</a:t>
            </a:fld>
            <a:endParaRPr lang="de-DE" dirty="0"/>
          </a:p>
        </p:txBody>
      </p:sp>
      <p:pic>
        <p:nvPicPr>
          <p:cNvPr id="2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832" y="5002387"/>
            <a:ext cx="2968050" cy="1038696"/>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066776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90066"/>
          </a:xfrm>
        </p:spPr>
        <p:txBody>
          <a:bodyPr/>
          <a:lstStyle/>
          <a:p>
            <a:r>
              <a:rPr lang="de-DE" dirty="0"/>
              <a:t>Kapitalistische Industrialisierung 2</a:t>
            </a:r>
          </a:p>
        </p:txBody>
      </p:sp>
      <p:sp>
        <p:nvSpPr>
          <p:cNvPr id="3" name="Inhaltsplatzhalter 2"/>
          <p:cNvSpPr>
            <a:spLocks noGrp="1"/>
          </p:cNvSpPr>
          <p:nvPr>
            <p:ph idx="1"/>
          </p:nvPr>
        </p:nvSpPr>
        <p:spPr>
          <a:xfrm>
            <a:off x="467544" y="1052736"/>
            <a:ext cx="8229600" cy="5400600"/>
          </a:xfrm>
        </p:spPr>
        <p:txBody>
          <a:bodyPr>
            <a:noAutofit/>
          </a:bodyPr>
          <a:lstStyle/>
          <a:p>
            <a:r>
              <a:rPr lang="de-DE" sz="1600" dirty="0">
                <a:solidFill>
                  <a:srgbClr val="FF0000"/>
                </a:solidFill>
              </a:rPr>
              <a:t>Sozialstruktur</a:t>
            </a:r>
            <a:r>
              <a:rPr lang="de-DE" sz="1600" dirty="0"/>
              <a:t>: </a:t>
            </a:r>
          </a:p>
          <a:p>
            <a:pPr lvl="1"/>
            <a:r>
              <a:rPr lang="de-DE" sz="1600" dirty="0"/>
              <a:t>soziale Differenzierung nach Eigentum und Einkommen, berufliche Differenzierung. </a:t>
            </a:r>
          </a:p>
          <a:p>
            <a:pPr lvl="1"/>
            <a:r>
              <a:rPr lang="de-DE" sz="1600" dirty="0"/>
              <a:t>Stadt – Land. Staat, Institutionell geregelte politische und militärische Machtausübung. Klassenunterschiede</a:t>
            </a:r>
          </a:p>
          <a:p>
            <a:r>
              <a:rPr lang="de-DE" sz="1600" dirty="0">
                <a:solidFill>
                  <a:srgbClr val="FF0000"/>
                </a:solidFill>
              </a:rPr>
              <a:t>Wachstum</a:t>
            </a:r>
            <a:r>
              <a:rPr lang="de-DE" sz="1600" dirty="0"/>
              <a:t>: </a:t>
            </a:r>
          </a:p>
          <a:p>
            <a:pPr lvl="1"/>
            <a:r>
              <a:rPr lang="de-DE" sz="1600" dirty="0"/>
              <a:t>Systematisch durch extensive und intensive Reproduktion. Produktivitätssteigerung, u.U. Bevölkerungswachstum, </a:t>
            </a:r>
            <a:br>
              <a:rPr lang="de-DE" sz="1600" dirty="0"/>
            </a:br>
            <a:r>
              <a:rPr lang="de-DE" sz="1600" dirty="0"/>
              <a:t>Eroberung und Verluste</a:t>
            </a:r>
          </a:p>
          <a:p>
            <a:r>
              <a:rPr lang="de-DE" sz="1600" dirty="0">
                <a:solidFill>
                  <a:srgbClr val="FF0000"/>
                </a:solidFill>
              </a:rPr>
              <a:t>Innovationen</a:t>
            </a:r>
          </a:p>
          <a:p>
            <a:pPr lvl="1"/>
            <a:r>
              <a:rPr lang="de-DE" sz="1600" dirty="0"/>
              <a:t>Industrie und Landwirtschaft, Wissenschaft, systematische Innovationsarbeit</a:t>
            </a:r>
          </a:p>
          <a:p>
            <a:r>
              <a:rPr lang="de-DE" sz="1600" dirty="0">
                <a:solidFill>
                  <a:srgbClr val="FF0000"/>
                </a:solidFill>
              </a:rPr>
              <a:t>Regionale Differenzierung</a:t>
            </a:r>
          </a:p>
          <a:p>
            <a:pPr lvl="1"/>
            <a:r>
              <a:rPr lang="de-DE" sz="1600" dirty="0"/>
              <a:t>Differenzierung von lokalen Clustern, regionalen Distrikten und überregionalem Handel. </a:t>
            </a:r>
          </a:p>
          <a:p>
            <a:pPr lvl="1"/>
            <a:r>
              <a:rPr lang="de-DE" sz="1600" dirty="0"/>
              <a:t>Spezialisierte Industrieregionen auf Grund pfadabhängiger Evolution, aber Ressourcen spielen auch noch eine Rolle. </a:t>
            </a:r>
          </a:p>
          <a:p>
            <a:pPr lvl="1"/>
            <a:r>
              <a:rPr lang="de-DE" sz="1600" dirty="0"/>
              <a:t>Austausch und Rekombinationseffekte</a:t>
            </a:r>
          </a:p>
          <a:p>
            <a:pPr lvl="1"/>
            <a:r>
              <a:rPr lang="de-DE" sz="1600" dirty="0"/>
              <a:t>differente Naturbedingungen spielen abnehmende Rolle, Versuch, die Naturbedingungen umzugestalten.</a:t>
            </a:r>
          </a:p>
          <a:p>
            <a:endParaRPr lang="de-DE" sz="2000" dirty="0"/>
          </a:p>
        </p:txBody>
      </p:sp>
      <p:sp>
        <p:nvSpPr>
          <p:cNvPr id="4" name="Datumsplatzhalter 3"/>
          <p:cNvSpPr>
            <a:spLocks noGrp="1"/>
          </p:cNvSpPr>
          <p:nvPr>
            <p:ph type="dt" sz="half" idx="10"/>
          </p:nvPr>
        </p:nvSpPr>
        <p:spPr/>
        <p:txBody>
          <a:bodyPr/>
          <a:lstStyle/>
          <a:p>
            <a:r>
              <a:rPr lang="de-DE" dirty="0"/>
              <a:t>Hochschule Neubrandenburg    WS 2016/2017</a:t>
            </a:r>
          </a:p>
        </p:txBody>
      </p:sp>
      <p:sp>
        <p:nvSpPr>
          <p:cNvPr id="5" name="Fußzeilenplatzhalter 4"/>
          <p:cNvSpPr>
            <a:spLocks noGrp="1"/>
          </p:cNvSpPr>
          <p:nvPr>
            <p:ph type="ftr" sz="quarter" idx="11"/>
          </p:nvPr>
        </p:nvSpPr>
        <p:spPr/>
        <p:txBody>
          <a:bodyPr/>
          <a:lstStyle/>
          <a:p>
            <a:r>
              <a:rPr lang="de-DE"/>
              <a:t>Dr. Rainer Land: Regionalökonomie</a:t>
            </a:r>
          </a:p>
        </p:txBody>
      </p:sp>
      <p:sp>
        <p:nvSpPr>
          <p:cNvPr id="6" name="Foliennummernplatzhalter 5"/>
          <p:cNvSpPr>
            <a:spLocks noGrp="1"/>
          </p:cNvSpPr>
          <p:nvPr>
            <p:ph type="sldNum" sz="quarter" idx="12"/>
          </p:nvPr>
        </p:nvSpPr>
        <p:spPr/>
        <p:txBody>
          <a:bodyPr/>
          <a:lstStyle/>
          <a:p>
            <a:r>
              <a:rPr lang="de-DE"/>
              <a:t>Seminar 2, Folie </a:t>
            </a:r>
            <a:fld id="{36D3B09D-BF5C-4FAA-9E48-7ECE80253682}" type="slidenum">
              <a:rPr lang="de-DE" smtClean="0"/>
              <a:pPr/>
              <a:t>10</a:t>
            </a:fld>
            <a:endParaRPr lang="de-DE" dirty="0"/>
          </a:p>
        </p:txBody>
      </p:sp>
    </p:spTree>
    <p:extLst>
      <p:ext uri="{BB962C8B-B14F-4D97-AF65-F5344CB8AC3E}">
        <p14:creationId xmlns:p14="http://schemas.microsoft.com/office/powerpoint/2010/main" val="3338562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Vormoderne Wirtschaftsweisen</a:t>
            </a:r>
          </a:p>
        </p:txBody>
      </p:sp>
      <p:sp>
        <p:nvSpPr>
          <p:cNvPr id="4" name="Datumsplatzhalter 3"/>
          <p:cNvSpPr>
            <a:spLocks noGrp="1"/>
          </p:cNvSpPr>
          <p:nvPr>
            <p:ph type="dt" sz="half" idx="10"/>
          </p:nvPr>
        </p:nvSpPr>
        <p:spPr/>
        <p:txBody>
          <a:bodyPr/>
          <a:lstStyle/>
          <a:p>
            <a:r>
              <a:rPr lang="de-DE" dirty="0"/>
              <a:t>Hochschule Neubrandenburg    WS 2016/2017</a:t>
            </a:r>
          </a:p>
        </p:txBody>
      </p:sp>
      <p:sp>
        <p:nvSpPr>
          <p:cNvPr id="5" name="Fußzeilenplatzhalter 4"/>
          <p:cNvSpPr>
            <a:spLocks noGrp="1"/>
          </p:cNvSpPr>
          <p:nvPr>
            <p:ph type="ftr" sz="quarter" idx="11"/>
          </p:nvPr>
        </p:nvSpPr>
        <p:spPr/>
        <p:txBody>
          <a:bodyPr/>
          <a:lstStyle/>
          <a:p>
            <a:r>
              <a:rPr lang="de-DE"/>
              <a:t>Dr. Rainer Land: Regionalökonomie</a:t>
            </a:r>
          </a:p>
        </p:txBody>
      </p:sp>
      <p:sp>
        <p:nvSpPr>
          <p:cNvPr id="6" name="Foliennummernplatzhalter 5"/>
          <p:cNvSpPr>
            <a:spLocks noGrp="1"/>
          </p:cNvSpPr>
          <p:nvPr>
            <p:ph type="sldNum" sz="quarter" idx="12"/>
          </p:nvPr>
        </p:nvSpPr>
        <p:spPr/>
        <p:txBody>
          <a:bodyPr/>
          <a:lstStyle/>
          <a:p>
            <a:r>
              <a:rPr lang="de-DE"/>
              <a:t>Seminar 2, Folie </a:t>
            </a:r>
            <a:fld id="{36D3B09D-BF5C-4FAA-9E48-7ECE80253682}" type="slidenum">
              <a:rPr lang="de-DE" smtClean="0"/>
              <a:pPr/>
              <a:t>11</a:t>
            </a:fld>
            <a:endParaRPr lang="de-DE" dirty="0"/>
          </a:p>
        </p:txBody>
      </p:sp>
      <p:sp>
        <p:nvSpPr>
          <p:cNvPr id="7" name="Ellipse 6"/>
          <p:cNvSpPr/>
          <p:nvPr/>
        </p:nvSpPr>
        <p:spPr>
          <a:xfrm>
            <a:off x="1691680" y="3717032"/>
            <a:ext cx="6480720" cy="2448272"/>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940523" y="3974459"/>
            <a:ext cx="4058154" cy="523220"/>
          </a:xfrm>
          <a:prstGeom prst="rect">
            <a:avLst/>
          </a:prstGeom>
          <a:noFill/>
        </p:spPr>
        <p:txBody>
          <a:bodyPr wrap="square" rtlCol="0">
            <a:spAutoFit/>
          </a:bodyPr>
          <a:lstStyle/>
          <a:p>
            <a:pPr algn="ctr"/>
            <a:r>
              <a:rPr lang="de-DE" sz="2800" dirty="0">
                <a:solidFill>
                  <a:srgbClr val="FF0000"/>
                </a:solidFill>
              </a:rPr>
              <a:t>Hauswirtschaft = Betrieb</a:t>
            </a:r>
          </a:p>
        </p:txBody>
      </p:sp>
      <p:sp>
        <p:nvSpPr>
          <p:cNvPr id="9" name="Textfeld 8"/>
          <p:cNvSpPr txBox="1"/>
          <p:nvPr/>
        </p:nvSpPr>
        <p:spPr>
          <a:xfrm>
            <a:off x="2195736" y="4725144"/>
            <a:ext cx="5040560" cy="1200329"/>
          </a:xfrm>
          <a:prstGeom prst="rect">
            <a:avLst/>
          </a:prstGeom>
          <a:noFill/>
        </p:spPr>
        <p:txBody>
          <a:bodyPr wrap="square" rtlCol="0">
            <a:spAutoFit/>
          </a:bodyPr>
          <a:lstStyle/>
          <a:p>
            <a:pPr algn="ctr"/>
            <a:r>
              <a:rPr lang="de-DE" dirty="0"/>
              <a:t>Produktion</a:t>
            </a:r>
          </a:p>
          <a:p>
            <a:endParaRPr lang="de-DE" dirty="0"/>
          </a:p>
          <a:p>
            <a:pPr algn="ctr"/>
            <a:r>
              <a:rPr lang="de-DE" dirty="0"/>
              <a:t>Konsumtion</a:t>
            </a:r>
          </a:p>
          <a:p>
            <a:pPr algn="ctr"/>
            <a:r>
              <a:rPr lang="de-DE" dirty="0">
                <a:solidFill>
                  <a:srgbClr val="FF0000"/>
                </a:solidFill>
              </a:rPr>
              <a:t>Allgemeine Produkte + Spezialisierung</a:t>
            </a:r>
          </a:p>
        </p:txBody>
      </p:sp>
      <p:sp>
        <p:nvSpPr>
          <p:cNvPr id="11" name="Freihandform 10"/>
          <p:cNvSpPr/>
          <p:nvPr/>
        </p:nvSpPr>
        <p:spPr>
          <a:xfrm>
            <a:off x="5442438" y="4925122"/>
            <a:ext cx="518413" cy="589915"/>
          </a:xfrm>
          <a:custGeom>
            <a:avLst/>
            <a:gdLst>
              <a:gd name="connsiteX0" fmla="*/ 17585 w 518413"/>
              <a:gd name="connsiteY0" fmla="*/ 7363 h 589915"/>
              <a:gd name="connsiteX1" fmla="*/ 351693 w 518413"/>
              <a:gd name="connsiteY1" fmla="*/ 42532 h 589915"/>
              <a:gd name="connsiteX2" fmla="*/ 509954 w 518413"/>
              <a:gd name="connsiteY2" fmla="*/ 332678 h 589915"/>
              <a:gd name="connsiteX3" fmla="*/ 105508 w 518413"/>
              <a:gd name="connsiteY3" fmla="*/ 561278 h 589915"/>
              <a:gd name="connsiteX4" fmla="*/ 0 w 518413"/>
              <a:gd name="connsiteY4" fmla="*/ 578863 h 5899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8413" h="589915">
                <a:moveTo>
                  <a:pt x="17585" y="7363"/>
                </a:moveTo>
                <a:cubicBezTo>
                  <a:pt x="143608" y="-2162"/>
                  <a:pt x="269632" y="-11687"/>
                  <a:pt x="351693" y="42532"/>
                </a:cubicBezTo>
                <a:cubicBezTo>
                  <a:pt x="433754" y="96751"/>
                  <a:pt x="550985" y="246220"/>
                  <a:pt x="509954" y="332678"/>
                </a:cubicBezTo>
                <a:cubicBezTo>
                  <a:pt x="468923" y="419136"/>
                  <a:pt x="190500" y="520247"/>
                  <a:pt x="105508" y="561278"/>
                </a:cubicBezTo>
                <a:cubicBezTo>
                  <a:pt x="20516" y="602309"/>
                  <a:pt x="10258" y="590586"/>
                  <a:pt x="0" y="578863"/>
                </a:cubicBezTo>
              </a:path>
            </a:pathLst>
          </a:custGeom>
          <a:noFill/>
          <a:ln w="57150">
            <a:solidFill>
              <a:srgbClr val="00B050"/>
            </a:solidFill>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Freihandform 11"/>
          <p:cNvSpPr/>
          <p:nvPr/>
        </p:nvSpPr>
        <p:spPr>
          <a:xfrm>
            <a:off x="3398892" y="4882730"/>
            <a:ext cx="628141" cy="577293"/>
          </a:xfrm>
          <a:custGeom>
            <a:avLst/>
            <a:gdLst>
              <a:gd name="connsiteX0" fmla="*/ 443346 w 628141"/>
              <a:gd name="connsiteY0" fmla="*/ 577293 h 577293"/>
              <a:gd name="connsiteX1" fmla="*/ 3731 w 628141"/>
              <a:gd name="connsiteY1" fmla="*/ 375070 h 577293"/>
              <a:gd name="connsiteX2" fmla="*/ 249916 w 628141"/>
              <a:gd name="connsiteY2" fmla="*/ 32170 h 577293"/>
              <a:gd name="connsiteX3" fmla="*/ 566439 w 628141"/>
              <a:gd name="connsiteY3" fmla="*/ 14585 h 577293"/>
              <a:gd name="connsiteX4" fmla="*/ 627985 w 628141"/>
              <a:gd name="connsiteY4" fmla="*/ 32170 h 5772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8141" h="577293">
                <a:moveTo>
                  <a:pt x="443346" y="577293"/>
                </a:moveTo>
                <a:cubicBezTo>
                  <a:pt x="239657" y="521608"/>
                  <a:pt x="35969" y="465924"/>
                  <a:pt x="3731" y="375070"/>
                </a:cubicBezTo>
                <a:cubicBezTo>
                  <a:pt x="-28507" y="284216"/>
                  <a:pt x="156131" y="92251"/>
                  <a:pt x="249916" y="32170"/>
                </a:cubicBezTo>
                <a:cubicBezTo>
                  <a:pt x="343701" y="-27911"/>
                  <a:pt x="503428" y="14585"/>
                  <a:pt x="566439" y="14585"/>
                </a:cubicBezTo>
                <a:cubicBezTo>
                  <a:pt x="629450" y="14585"/>
                  <a:pt x="628717" y="23377"/>
                  <a:pt x="627985" y="32170"/>
                </a:cubicBezTo>
              </a:path>
            </a:pathLst>
          </a:custGeom>
          <a:noFill/>
          <a:ln w="57150">
            <a:solidFill>
              <a:srgbClr val="00B05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hteck 13"/>
          <p:cNvSpPr/>
          <p:nvPr/>
        </p:nvSpPr>
        <p:spPr>
          <a:xfrm>
            <a:off x="2411760" y="2420888"/>
            <a:ext cx="4320480" cy="576064"/>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2015" y="1340768"/>
            <a:ext cx="4340225"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Textfeld 14"/>
          <p:cNvSpPr txBox="1"/>
          <p:nvPr/>
        </p:nvSpPr>
        <p:spPr>
          <a:xfrm>
            <a:off x="2647039" y="1442492"/>
            <a:ext cx="3816424" cy="369332"/>
          </a:xfrm>
          <a:prstGeom prst="rect">
            <a:avLst/>
          </a:prstGeom>
          <a:noFill/>
        </p:spPr>
        <p:txBody>
          <a:bodyPr wrap="square" rtlCol="0">
            <a:spAutoFit/>
          </a:bodyPr>
          <a:lstStyle/>
          <a:p>
            <a:pPr algn="ctr"/>
            <a:r>
              <a:rPr lang="de-DE" dirty="0"/>
              <a:t>Überregionaler Handel</a:t>
            </a:r>
          </a:p>
        </p:txBody>
      </p:sp>
      <p:sp>
        <p:nvSpPr>
          <p:cNvPr id="16" name="Textfeld 15"/>
          <p:cNvSpPr txBox="1"/>
          <p:nvPr/>
        </p:nvSpPr>
        <p:spPr>
          <a:xfrm>
            <a:off x="2699791" y="2516351"/>
            <a:ext cx="3763671" cy="369332"/>
          </a:xfrm>
          <a:prstGeom prst="rect">
            <a:avLst/>
          </a:prstGeom>
          <a:noFill/>
        </p:spPr>
        <p:txBody>
          <a:bodyPr wrap="square" rtlCol="0">
            <a:spAutoFit/>
          </a:bodyPr>
          <a:lstStyle/>
          <a:p>
            <a:r>
              <a:rPr lang="de-DE" dirty="0"/>
              <a:t>Lokale Märkte (Güter und Leistungen)</a:t>
            </a:r>
          </a:p>
        </p:txBody>
      </p:sp>
      <p:sp>
        <p:nvSpPr>
          <p:cNvPr id="17" name="Freihandform 16"/>
          <p:cNvSpPr/>
          <p:nvPr/>
        </p:nvSpPr>
        <p:spPr>
          <a:xfrm>
            <a:off x="1325998" y="2621722"/>
            <a:ext cx="863287" cy="1311334"/>
          </a:xfrm>
          <a:custGeom>
            <a:avLst/>
            <a:gdLst>
              <a:gd name="connsiteX0" fmla="*/ 705025 w 863287"/>
              <a:gd name="connsiteY0" fmla="*/ 1273270 h 1273270"/>
              <a:gd name="connsiteX1" fmla="*/ 124733 w 863287"/>
              <a:gd name="connsiteY1" fmla="*/ 754524 h 1273270"/>
              <a:gd name="connsiteX2" fmla="*/ 45602 w 863287"/>
              <a:gd name="connsiteY2" fmla="*/ 270947 h 1273270"/>
              <a:gd name="connsiteX3" fmla="*/ 687440 w 863287"/>
              <a:gd name="connsiteY3" fmla="*/ 33555 h 1273270"/>
              <a:gd name="connsiteX4" fmla="*/ 863287 w 863287"/>
              <a:gd name="connsiteY4" fmla="*/ 7178 h 12732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287" h="1273270">
                <a:moveTo>
                  <a:pt x="705025" y="1273270"/>
                </a:moveTo>
                <a:cubicBezTo>
                  <a:pt x="469831" y="1097424"/>
                  <a:pt x="234637" y="921578"/>
                  <a:pt x="124733" y="754524"/>
                </a:cubicBezTo>
                <a:cubicBezTo>
                  <a:pt x="14829" y="587470"/>
                  <a:pt x="-48182" y="391108"/>
                  <a:pt x="45602" y="270947"/>
                </a:cubicBezTo>
                <a:cubicBezTo>
                  <a:pt x="139386" y="150786"/>
                  <a:pt x="551159" y="77516"/>
                  <a:pt x="687440" y="33555"/>
                </a:cubicBezTo>
                <a:cubicBezTo>
                  <a:pt x="823721" y="-10406"/>
                  <a:pt x="843504" y="-1614"/>
                  <a:pt x="863287" y="7178"/>
                </a:cubicBezTo>
              </a:path>
            </a:pathLst>
          </a:custGeom>
          <a:noFill/>
          <a:ln w="3810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Freihandform 17"/>
          <p:cNvSpPr/>
          <p:nvPr/>
        </p:nvSpPr>
        <p:spPr>
          <a:xfrm>
            <a:off x="1529400" y="1549089"/>
            <a:ext cx="719265" cy="930342"/>
          </a:xfrm>
          <a:custGeom>
            <a:avLst/>
            <a:gdLst>
              <a:gd name="connsiteX0" fmla="*/ 536792 w 719265"/>
              <a:gd name="connsiteY0" fmla="*/ 930342 h 930342"/>
              <a:gd name="connsiteX1" fmla="*/ 79592 w 719265"/>
              <a:gd name="connsiteY1" fmla="*/ 622611 h 930342"/>
              <a:gd name="connsiteX2" fmla="*/ 53215 w 719265"/>
              <a:gd name="connsiteY2" fmla="*/ 147826 h 930342"/>
              <a:gd name="connsiteX3" fmla="*/ 624715 w 719265"/>
              <a:gd name="connsiteY3" fmla="*/ 15942 h 930342"/>
              <a:gd name="connsiteX4" fmla="*/ 712638 w 719265"/>
              <a:gd name="connsiteY4" fmla="*/ 7149 h 930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9265" h="930342">
                <a:moveTo>
                  <a:pt x="536792" y="930342"/>
                </a:moveTo>
                <a:cubicBezTo>
                  <a:pt x="348490" y="841686"/>
                  <a:pt x="160188" y="753030"/>
                  <a:pt x="79592" y="622611"/>
                </a:cubicBezTo>
                <a:cubicBezTo>
                  <a:pt x="-1004" y="492192"/>
                  <a:pt x="-37639" y="248937"/>
                  <a:pt x="53215" y="147826"/>
                </a:cubicBezTo>
                <a:cubicBezTo>
                  <a:pt x="144069" y="46714"/>
                  <a:pt x="514811" y="39388"/>
                  <a:pt x="624715" y="15942"/>
                </a:cubicBezTo>
                <a:cubicBezTo>
                  <a:pt x="734619" y="-7504"/>
                  <a:pt x="723628" y="-178"/>
                  <a:pt x="712638" y="7149"/>
                </a:cubicBezTo>
              </a:path>
            </a:pathLst>
          </a:custGeom>
          <a:noFill/>
          <a:ln w="3810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Freihandform 19"/>
          <p:cNvSpPr/>
          <p:nvPr/>
        </p:nvSpPr>
        <p:spPr>
          <a:xfrm>
            <a:off x="6901962" y="1547446"/>
            <a:ext cx="677788" cy="1055077"/>
          </a:xfrm>
          <a:custGeom>
            <a:avLst/>
            <a:gdLst>
              <a:gd name="connsiteX0" fmla="*/ 0 w 677788"/>
              <a:gd name="connsiteY0" fmla="*/ 0 h 1055077"/>
              <a:gd name="connsiteX1" fmla="*/ 641838 w 677788"/>
              <a:gd name="connsiteY1" fmla="*/ 149469 h 1055077"/>
              <a:gd name="connsiteX2" fmla="*/ 545123 w 677788"/>
              <a:gd name="connsiteY2" fmla="*/ 615462 h 1055077"/>
              <a:gd name="connsiteX3" fmla="*/ 114300 w 677788"/>
              <a:gd name="connsiteY3" fmla="*/ 1055077 h 1055077"/>
            </a:gdLst>
            <a:ahLst/>
            <a:cxnLst>
              <a:cxn ang="0">
                <a:pos x="connsiteX0" y="connsiteY0"/>
              </a:cxn>
              <a:cxn ang="0">
                <a:pos x="connsiteX1" y="connsiteY1"/>
              </a:cxn>
              <a:cxn ang="0">
                <a:pos x="connsiteX2" y="connsiteY2"/>
              </a:cxn>
              <a:cxn ang="0">
                <a:pos x="connsiteX3" y="connsiteY3"/>
              </a:cxn>
            </a:cxnLst>
            <a:rect l="l" t="t" r="r" b="b"/>
            <a:pathLst>
              <a:path w="677788" h="1055077">
                <a:moveTo>
                  <a:pt x="0" y="0"/>
                </a:moveTo>
                <a:cubicBezTo>
                  <a:pt x="275492" y="23446"/>
                  <a:pt x="550984" y="46892"/>
                  <a:pt x="641838" y="149469"/>
                </a:cubicBezTo>
                <a:cubicBezTo>
                  <a:pt x="732692" y="252046"/>
                  <a:pt x="633046" y="464527"/>
                  <a:pt x="545123" y="615462"/>
                </a:cubicBezTo>
                <a:cubicBezTo>
                  <a:pt x="457200" y="766397"/>
                  <a:pt x="285750" y="910737"/>
                  <a:pt x="114300" y="1055077"/>
                </a:cubicBezTo>
              </a:path>
            </a:pathLst>
          </a:custGeom>
          <a:noFill/>
          <a:ln w="3810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Freihandform 20"/>
          <p:cNvSpPr/>
          <p:nvPr/>
        </p:nvSpPr>
        <p:spPr>
          <a:xfrm>
            <a:off x="6998677" y="2875085"/>
            <a:ext cx="675648" cy="1037492"/>
          </a:xfrm>
          <a:custGeom>
            <a:avLst/>
            <a:gdLst>
              <a:gd name="connsiteX0" fmla="*/ 0 w 675648"/>
              <a:gd name="connsiteY0" fmla="*/ 0 h 1037492"/>
              <a:gd name="connsiteX1" fmla="*/ 580292 w 675648"/>
              <a:gd name="connsiteY1" fmla="*/ 254977 h 1037492"/>
              <a:gd name="connsiteX2" fmla="*/ 650631 w 675648"/>
              <a:gd name="connsiteY2" fmla="*/ 712177 h 1037492"/>
              <a:gd name="connsiteX3" fmla="*/ 325315 w 675648"/>
              <a:gd name="connsiteY3" fmla="*/ 1037492 h 1037492"/>
              <a:gd name="connsiteX4" fmla="*/ 325315 w 675648"/>
              <a:gd name="connsiteY4" fmla="*/ 1037492 h 10374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5648" h="1037492">
                <a:moveTo>
                  <a:pt x="0" y="0"/>
                </a:moveTo>
                <a:cubicBezTo>
                  <a:pt x="235926" y="68140"/>
                  <a:pt x="471853" y="136281"/>
                  <a:pt x="580292" y="254977"/>
                </a:cubicBezTo>
                <a:cubicBezTo>
                  <a:pt x="688731" y="373673"/>
                  <a:pt x="693127" y="581758"/>
                  <a:pt x="650631" y="712177"/>
                </a:cubicBezTo>
                <a:cubicBezTo>
                  <a:pt x="608135" y="842596"/>
                  <a:pt x="325315" y="1037492"/>
                  <a:pt x="325315" y="1037492"/>
                </a:cubicBezTo>
                <a:lnTo>
                  <a:pt x="325315" y="1037492"/>
                </a:lnTo>
              </a:path>
            </a:pathLst>
          </a:custGeom>
          <a:noFill/>
          <a:ln w="3810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Textfeld 21"/>
          <p:cNvSpPr txBox="1"/>
          <p:nvPr/>
        </p:nvSpPr>
        <p:spPr>
          <a:xfrm>
            <a:off x="8146586" y="1124744"/>
            <a:ext cx="553998" cy="3816424"/>
          </a:xfrm>
          <a:prstGeom prst="rect">
            <a:avLst/>
          </a:prstGeom>
          <a:noFill/>
        </p:spPr>
        <p:txBody>
          <a:bodyPr vert="vert" wrap="square" rtlCol="0">
            <a:spAutoFit/>
          </a:bodyPr>
          <a:lstStyle/>
          <a:p>
            <a:r>
              <a:rPr lang="de-DE" sz="2400" dirty="0">
                <a:solidFill>
                  <a:srgbClr val="0070C0"/>
                </a:solidFill>
              </a:rPr>
              <a:t>Spezielle Güter u. Leistungen</a:t>
            </a:r>
          </a:p>
        </p:txBody>
      </p:sp>
      <p:sp>
        <p:nvSpPr>
          <p:cNvPr id="26" name="Textfeld 25"/>
          <p:cNvSpPr txBox="1"/>
          <p:nvPr/>
        </p:nvSpPr>
        <p:spPr>
          <a:xfrm>
            <a:off x="395536" y="1206542"/>
            <a:ext cx="553998" cy="3816424"/>
          </a:xfrm>
          <a:prstGeom prst="rect">
            <a:avLst/>
          </a:prstGeom>
          <a:noFill/>
        </p:spPr>
        <p:txBody>
          <a:bodyPr vert="vert270" wrap="square" rtlCol="0">
            <a:spAutoFit/>
          </a:bodyPr>
          <a:lstStyle/>
          <a:p>
            <a:r>
              <a:rPr lang="de-DE" sz="2400" dirty="0">
                <a:solidFill>
                  <a:srgbClr val="0070C0"/>
                </a:solidFill>
              </a:rPr>
              <a:t>Spezielle Güter u. Leistungen</a:t>
            </a:r>
          </a:p>
        </p:txBody>
      </p:sp>
    </p:spTree>
    <p:extLst>
      <p:ext uri="{BB962C8B-B14F-4D97-AF65-F5344CB8AC3E}">
        <p14:creationId xmlns:p14="http://schemas.microsoft.com/office/powerpoint/2010/main" val="1181533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bgerundetes Rechteck 28"/>
          <p:cNvSpPr/>
          <p:nvPr/>
        </p:nvSpPr>
        <p:spPr>
          <a:xfrm>
            <a:off x="539552" y="332656"/>
            <a:ext cx="8352928" cy="396044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 name="Titel 1"/>
          <p:cNvSpPr>
            <a:spLocks noGrp="1"/>
          </p:cNvSpPr>
          <p:nvPr>
            <p:ph type="title"/>
          </p:nvPr>
        </p:nvSpPr>
        <p:spPr>
          <a:xfrm>
            <a:off x="457200" y="404664"/>
            <a:ext cx="8229600" cy="576064"/>
          </a:xfrm>
        </p:spPr>
        <p:txBody>
          <a:bodyPr/>
          <a:lstStyle/>
          <a:p>
            <a:pPr algn="ctr"/>
            <a:r>
              <a:rPr lang="de-DE" sz="2400" dirty="0"/>
              <a:t>Wirtschaft = Gesellschaftliche Produktion + Zirkulation</a:t>
            </a:r>
          </a:p>
        </p:txBody>
      </p:sp>
      <p:sp>
        <p:nvSpPr>
          <p:cNvPr id="4" name="Datumsplatzhalter 3"/>
          <p:cNvSpPr>
            <a:spLocks noGrp="1"/>
          </p:cNvSpPr>
          <p:nvPr>
            <p:ph type="dt" sz="half" idx="10"/>
          </p:nvPr>
        </p:nvSpPr>
        <p:spPr/>
        <p:txBody>
          <a:bodyPr/>
          <a:lstStyle/>
          <a:p>
            <a:r>
              <a:rPr lang="de-DE" dirty="0"/>
              <a:t>Hochschule Neubrandenburg    WS 2016/2017</a:t>
            </a:r>
          </a:p>
        </p:txBody>
      </p:sp>
      <p:sp>
        <p:nvSpPr>
          <p:cNvPr id="5" name="Fußzeilenplatzhalter 4"/>
          <p:cNvSpPr>
            <a:spLocks noGrp="1"/>
          </p:cNvSpPr>
          <p:nvPr>
            <p:ph type="ftr" sz="quarter" idx="11"/>
          </p:nvPr>
        </p:nvSpPr>
        <p:spPr/>
        <p:txBody>
          <a:bodyPr/>
          <a:lstStyle/>
          <a:p>
            <a:r>
              <a:rPr lang="de-DE"/>
              <a:t>Dr. Rainer Land: Regionalökonomie</a:t>
            </a:r>
          </a:p>
        </p:txBody>
      </p:sp>
      <p:sp>
        <p:nvSpPr>
          <p:cNvPr id="6" name="Foliennummernplatzhalter 5"/>
          <p:cNvSpPr>
            <a:spLocks noGrp="1"/>
          </p:cNvSpPr>
          <p:nvPr>
            <p:ph type="sldNum" sz="quarter" idx="12"/>
          </p:nvPr>
        </p:nvSpPr>
        <p:spPr/>
        <p:txBody>
          <a:bodyPr/>
          <a:lstStyle/>
          <a:p>
            <a:r>
              <a:rPr lang="de-DE"/>
              <a:t>Seminar 2, Folie </a:t>
            </a:r>
            <a:fld id="{36D3B09D-BF5C-4FAA-9E48-7ECE80253682}" type="slidenum">
              <a:rPr lang="de-DE" smtClean="0"/>
              <a:pPr/>
              <a:t>12</a:t>
            </a:fld>
            <a:endParaRPr lang="de-DE" dirty="0"/>
          </a:p>
        </p:txBody>
      </p:sp>
      <p:sp>
        <p:nvSpPr>
          <p:cNvPr id="7" name="Ellipse 6"/>
          <p:cNvSpPr/>
          <p:nvPr/>
        </p:nvSpPr>
        <p:spPr>
          <a:xfrm>
            <a:off x="2521348" y="4437112"/>
            <a:ext cx="3778844" cy="1728192"/>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3131840" y="4625180"/>
            <a:ext cx="2880320" cy="523220"/>
          </a:xfrm>
          <a:prstGeom prst="rect">
            <a:avLst/>
          </a:prstGeom>
          <a:noFill/>
        </p:spPr>
        <p:txBody>
          <a:bodyPr wrap="square" rtlCol="0">
            <a:spAutoFit/>
          </a:bodyPr>
          <a:lstStyle/>
          <a:p>
            <a:pPr algn="ctr"/>
            <a:r>
              <a:rPr lang="de-DE" sz="2800" dirty="0">
                <a:solidFill>
                  <a:srgbClr val="FF0000"/>
                </a:solidFill>
              </a:rPr>
              <a:t>Private Haushalte</a:t>
            </a:r>
          </a:p>
        </p:txBody>
      </p:sp>
      <p:sp>
        <p:nvSpPr>
          <p:cNvPr id="9" name="Textfeld 8"/>
          <p:cNvSpPr txBox="1"/>
          <p:nvPr/>
        </p:nvSpPr>
        <p:spPr>
          <a:xfrm>
            <a:off x="2915816" y="5253888"/>
            <a:ext cx="2880320" cy="646331"/>
          </a:xfrm>
          <a:prstGeom prst="rect">
            <a:avLst/>
          </a:prstGeom>
          <a:noFill/>
        </p:spPr>
        <p:txBody>
          <a:bodyPr wrap="square" rtlCol="0">
            <a:spAutoFit/>
          </a:bodyPr>
          <a:lstStyle/>
          <a:p>
            <a:pPr algn="ctr"/>
            <a:r>
              <a:rPr lang="de-DE" dirty="0"/>
              <a:t>Konsumtion</a:t>
            </a:r>
          </a:p>
          <a:p>
            <a:pPr algn="ctr"/>
            <a:r>
              <a:rPr lang="de-DE" dirty="0">
                <a:solidFill>
                  <a:srgbClr val="FF0000"/>
                </a:solidFill>
              </a:rPr>
              <a:t>+ Eigenarbeit</a:t>
            </a:r>
          </a:p>
        </p:txBody>
      </p:sp>
      <p:sp>
        <p:nvSpPr>
          <p:cNvPr id="14" name="Rechteck 13"/>
          <p:cNvSpPr/>
          <p:nvPr/>
        </p:nvSpPr>
        <p:spPr>
          <a:xfrm>
            <a:off x="2395011" y="2132856"/>
            <a:ext cx="4320480" cy="576064"/>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92015" y="1340768"/>
            <a:ext cx="4340225"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Textfeld 14"/>
          <p:cNvSpPr txBox="1"/>
          <p:nvPr/>
        </p:nvSpPr>
        <p:spPr>
          <a:xfrm>
            <a:off x="2647039" y="1442492"/>
            <a:ext cx="3816424" cy="369332"/>
          </a:xfrm>
          <a:prstGeom prst="rect">
            <a:avLst/>
          </a:prstGeom>
          <a:noFill/>
        </p:spPr>
        <p:txBody>
          <a:bodyPr wrap="square" rtlCol="0">
            <a:spAutoFit/>
          </a:bodyPr>
          <a:lstStyle/>
          <a:p>
            <a:pPr algn="ctr"/>
            <a:r>
              <a:rPr lang="de-DE" dirty="0"/>
              <a:t>Überregionaler Handel</a:t>
            </a:r>
          </a:p>
        </p:txBody>
      </p:sp>
      <p:sp>
        <p:nvSpPr>
          <p:cNvPr id="16" name="Textfeld 15"/>
          <p:cNvSpPr txBox="1"/>
          <p:nvPr/>
        </p:nvSpPr>
        <p:spPr>
          <a:xfrm>
            <a:off x="2595005" y="2252390"/>
            <a:ext cx="3763671" cy="369332"/>
          </a:xfrm>
          <a:prstGeom prst="rect">
            <a:avLst/>
          </a:prstGeom>
          <a:noFill/>
        </p:spPr>
        <p:txBody>
          <a:bodyPr wrap="square" rtlCol="0">
            <a:spAutoFit/>
          </a:bodyPr>
          <a:lstStyle/>
          <a:p>
            <a:r>
              <a:rPr lang="de-DE" dirty="0"/>
              <a:t>Lokale Märkte (Güter und Leistungen)</a:t>
            </a:r>
          </a:p>
        </p:txBody>
      </p:sp>
      <p:sp>
        <p:nvSpPr>
          <p:cNvPr id="17" name="Freihandform 16"/>
          <p:cNvSpPr/>
          <p:nvPr/>
        </p:nvSpPr>
        <p:spPr>
          <a:xfrm>
            <a:off x="1325998" y="3576310"/>
            <a:ext cx="863287" cy="1148833"/>
          </a:xfrm>
          <a:custGeom>
            <a:avLst/>
            <a:gdLst>
              <a:gd name="connsiteX0" fmla="*/ 705025 w 863287"/>
              <a:gd name="connsiteY0" fmla="*/ 1273270 h 1273270"/>
              <a:gd name="connsiteX1" fmla="*/ 124733 w 863287"/>
              <a:gd name="connsiteY1" fmla="*/ 754524 h 1273270"/>
              <a:gd name="connsiteX2" fmla="*/ 45602 w 863287"/>
              <a:gd name="connsiteY2" fmla="*/ 270947 h 1273270"/>
              <a:gd name="connsiteX3" fmla="*/ 687440 w 863287"/>
              <a:gd name="connsiteY3" fmla="*/ 33555 h 1273270"/>
              <a:gd name="connsiteX4" fmla="*/ 863287 w 863287"/>
              <a:gd name="connsiteY4" fmla="*/ 7178 h 12732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287" h="1273270">
                <a:moveTo>
                  <a:pt x="705025" y="1273270"/>
                </a:moveTo>
                <a:cubicBezTo>
                  <a:pt x="469831" y="1097424"/>
                  <a:pt x="234637" y="921578"/>
                  <a:pt x="124733" y="754524"/>
                </a:cubicBezTo>
                <a:cubicBezTo>
                  <a:pt x="14829" y="587470"/>
                  <a:pt x="-48182" y="391108"/>
                  <a:pt x="45602" y="270947"/>
                </a:cubicBezTo>
                <a:cubicBezTo>
                  <a:pt x="139386" y="150786"/>
                  <a:pt x="551159" y="77516"/>
                  <a:pt x="687440" y="33555"/>
                </a:cubicBezTo>
                <a:cubicBezTo>
                  <a:pt x="823721" y="-10406"/>
                  <a:pt x="843504" y="-1614"/>
                  <a:pt x="863287" y="7178"/>
                </a:cubicBezTo>
              </a:path>
            </a:pathLst>
          </a:custGeom>
          <a:noFill/>
          <a:ln w="57150">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Freihandform 17"/>
          <p:cNvSpPr/>
          <p:nvPr/>
        </p:nvSpPr>
        <p:spPr>
          <a:xfrm>
            <a:off x="1529400" y="1549089"/>
            <a:ext cx="719265" cy="703301"/>
          </a:xfrm>
          <a:custGeom>
            <a:avLst/>
            <a:gdLst>
              <a:gd name="connsiteX0" fmla="*/ 536792 w 719265"/>
              <a:gd name="connsiteY0" fmla="*/ 930342 h 930342"/>
              <a:gd name="connsiteX1" fmla="*/ 79592 w 719265"/>
              <a:gd name="connsiteY1" fmla="*/ 622611 h 930342"/>
              <a:gd name="connsiteX2" fmla="*/ 53215 w 719265"/>
              <a:gd name="connsiteY2" fmla="*/ 147826 h 930342"/>
              <a:gd name="connsiteX3" fmla="*/ 624715 w 719265"/>
              <a:gd name="connsiteY3" fmla="*/ 15942 h 930342"/>
              <a:gd name="connsiteX4" fmla="*/ 712638 w 719265"/>
              <a:gd name="connsiteY4" fmla="*/ 7149 h 930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9265" h="930342">
                <a:moveTo>
                  <a:pt x="536792" y="930342"/>
                </a:moveTo>
                <a:cubicBezTo>
                  <a:pt x="348490" y="841686"/>
                  <a:pt x="160188" y="753030"/>
                  <a:pt x="79592" y="622611"/>
                </a:cubicBezTo>
                <a:cubicBezTo>
                  <a:pt x="-1004" y="492192"/>
                  <a:pt x="-37639" y="248937"/>
                  <a:pt x="53215" y="147826"/>
                </a:cubicBezTo>
                <a:cubicBezTo>
                  <a:pt x="144069" y="46714"/>
                  <a:pt x="514811" y="39388"/>
                  <a:pt x="624715" y="15942"/>
                </a:cubicBezTo>
                <a:cubicBezTo>
                  <a:pt x="734619" y="-7504"/>
                  <a:pt x="723628" y="-178"/>
                  <a:pt x="712638" y="7149"/>
                </a:cubicBezTo>
              </a:path>
            </a:pathLst>
          </a:custGeom>
          <a:noFill/>
          <a:ln w="3810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Freihandform 19"/>
          <p:cNvSpPr/>
          <p:nvPr/>
        </p:nvSpPr>
        <p:spPr>
          <a:xfrm>
            <a:off x="6901962" y="1547447"/>
            <a:ext cx="677788" cy="704944"/>
          </a:xfrm>
          <a:custGeom>
            <a:avLst/>
            <a:gdLst>
              <a:gd name="connsiteX0" fmla="*/ 0 w 677788"/>
              <a:gd name="connsiteY0" fmla="*/ 0 h 1055077"/>
              <a:gd name="connsiteX1" fmla="*/ 641838 w 677788"/>
              <a:gd name="connsiteY1" fmla="*/ 149469 h 1055077"/>
              <a:gd name="connsiteX2" fmla="*/ 545123 w 677788"/>
              <a:gd name="connsiteY2" fmla="*/ 615462 h 1055077"/>
              <a:gd name="connsiteX3" fmla="*/ 114300 w 677788"/>
              <a:gd name="connsiteY3" fmla="*/ 1055077 h 1055077"/>
            </a:gdLst>
            <a:ahLst/>
            <a:cxnLst>
              <a:cxn ang="0">
                <a:pos x="connsiteX0" y="connsiteY0"/>
              </a:cxn>
              <a:cxn ang="0">
                <a:pos x="connsiteX1" y="connsiteY1"/>
              </a:cxn>
              <a:cxn ang="0">
                <a:pos x="connsiteX2" y="connsiteY2"/>
              </a:cxn>
              <a:cxn ang="0">
                <a:pos x="connsiteX3" y="connsiteY3"/>
              </a:cxn>
            </a:cxnLst>
            <a:rect l="l" t="t" r="r" b="b"/>
            <a:pathLst>
              <a:path w="677788" h="1055077">
                <a:moveTo>
                  <a:pt x="0" y="0"/>
                </a:moveTo>
                <a:cubicBezTo>
                  <a:pt x="275492" y="23446"/>
                  <a:pt x="550984" y="46892"/>
                  <a:pt x="641838" y="149469"/>
                </a:cubicBezTo>
                <a:cubicBezTo>
                  <a:pt x="732692" y="252046"/>
                  <a:pt x="633046" y="464527"/>
                  <a:pt x="545123" y="615462"/>
                </a:cubicBezTo>
                <a:cubicBezTo>
                  <a:pt x="457200" y="766397"/>
                  <a:pt x="285750" y="910737"/>
                  <a:pt x="114300" y="1055077"/>
                </a:cubicBezTo>
              </a:path>
            </a:pathLst>
          </a:custGeom>
          <a:noFill/>
          <a:ln w="3810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Freihandform 20"/>
          <p:cNvSpPr/>
          <p:nvPr/>
        </p:nvSpPr>
        <p:spPr>
          <a:xfrm>
            <a:off x="6917681" y="2596008"/>
            <a:ext cx="675648" cy="2290782"/>
          </a:xfrm>
          <a:custGeom>
            <a:avLst/>
            <a:gdLst>
              <a:gd name="connsiteX0" fmla="*/ 0 w 675648"/>
              <a:gd name="connsiteY0" fmla="*/ 0 h 1037492"/>
              <a:gd name="connsiteX1" fmla="*/ 580292 w 675648"/>
              <a:gd name="connsiteY1" fmla="*/ 254977 h 1037492"/>
              <a:gd name="connsiteX2" fmla="*/ 650631 w 675648"/>
              <a:gd name="connsiteY2" fmla="*/ 712177 h 1037492"/>
              <a:gd name="connsiteX3" fmla="*/ 325315 w 675648"/>
              <a:gd name="connsiteY3" fmla="*/ 1037492 h 1037492"/>
              <a:gd name="connsiteX4" fmla="*/ 325315 w 675648"/>
              <a:gd name="connsiteY4" fmla="*/ 1037492 h 10374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5648" h="1037492">
                <a:moveTo>
                  <a:pt x="0" y="0"/>
                </a:moveTo>
                <a:cubicBezTo>
                  <a:pt x="235926" y="68140"/>
                  <a:pt x="471853" y="136281"/>
                  <a:pt x="580292" y="254977"/>
                </a:cubicBezTo>
                <a:cubicBezTo>
                  <a:pt x="688731" y="373673"/>
                  <a:pt x="693127" y="581758"/>
                  <a:pt x="650631" y="712177"/>
                </a:cubicBezTo>
                <a:cubicBezTo>
                  <a:pt x="608135" y="842596"/>
                  <a:pt x="325315" y="1037492"/>
                  <a:pt x="325315" y="1037492"/>
                </a:cubicBezTo>
                <a:lnTo>
                  <a:pt x="325315" y="1037492"/>
                </a:lnTo>
              </a:path>
            </a:pathLst>
          </a:custGeom>
          <a:noFill/>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Textfeld 21"/>
          <p:cNvSpPr txBox="1"/>
          <p:nvPr/>
        </p:nvSpPr>
        <p:spPr>
          <a:xfrm>
            <a:off x="7883950" y="1668099"/>
            <a:ext cx="553998" cy="3816424"/>
          </a:xfrm>
          <a:prstGeom prst="rect">
            <a:avLst/>
          </a:prstGeom>
          <a:noFill/>
        </p:spPr>
        <p:txBody>
          <a:bodyPr vert="vert" wrap="square" rtlCol="0">
            <a:spAutoFit/>
          </a:bodyPr>
          <a:lstStyle/>
          <a:p>
            <a:pPr algn="ctr"/>
            <a:r>
              <a:rPr lang="de-DE" sz="2400" dirty="0">
                <a:solidFill>
                  <a:srgbClr val="0070C0"/>
                </a:solidFill>
              </a:rPr>
              <a:t>Güter u. Leistungen</a:t>
            </a:r>
          </a:p>
        </p:txBody>
      </p:sp>
      <p:sp>
        <p:nvSpPr>
          <p:cNvPr id="26" name="Textfeld 25"/>
          <p:cNvSpPr txBox="1"/>
          <p:nvPr/>
        </p:nvSpPr>
        <p:spPr>
          <a:xfrm>
            <a:off x="681209" y="1760630"/>
            <a:ext cx="553998" cy="3816424"/>
          </a:xfrm>
          <a:prstGeom prst="rect">
            <a:avLst/>
          </a:prstGeom>
          <a:noFill/>
        </p:spPr>
        <p:txBody>
          <a:bodyPr vert="vert270" wrap="square" rtlCol="0">
            <a:spAutoFit/>
          </a:bodyPr>
          <a:lstStyle/>
          <a:p>
            <a:r>
              <a:rPr lang="de-DE" sz="2400" dirty="0">
                <a:solidFill>
                  <a:srgbClr val="0070C0"/>
                </a:solidFill>
              </a:rPr>
              <a:t>Arbeitskraft</a:t>
            </a:r>
          </a:p>
        </p:txBody>
      </p:sp>
      <p:sp>
        <p:nvSpPr>
          <p:cNvPr id="3" name="Ellipse 2"/>
          <p:cNvSpPr/>
          <p:nvPr/>
        </p:nvSpPr>
        <p:spPr>
          <a:xfrm>
            <a:off x="2248666" y="3000247"/>
            <a:ext cx="4466826" cy="1152128"/>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feld 9"/>
          <p:cNvSpPr txBox="1"/>
          <p:nvPr/>
        </p:nvSpPr>
        <p:spPr>
          <a:xfrm>
            <a:off x="3360716" y="3114646"/>
            <a:ext cx="2232248" cy="923330"/>
          </a:xfrm>
          <a:prstGeom prst="rect">
            <a:avLst/>
          </a:prstGeom>
          <a:noFill/>
        </p:spPr>
        <p:txBody>
          <a:bodyPr wrap="square" rtlCol="0">
            <a:spAutoFit/>
          </a:bodyPr>
          <a:lstStyle/>
          <a:p>
            <a:pPr algn="ctr"/>
            <a:r>
              <a:rPr lang="de-DE" dirty="0"/>
              <a:t>Gesellschaftliche Produktion (Unternehmen)</a:t>
            </a:r>
          </a:p>
        </p:txBody>
      </p:sp>
      <p:sp>
        <p:nvSpPr>
          <p:cNvPr id="13" name="Freihandform 12"/>
          <p:cNvSpPr/>
          <p:nvPr/>
        </p:nvSpPr>
        <p:spPr>
          <a:xfrm>
            <a:off x="1450507" y="2593731"/>
            <a:ext cx="729985" cy="800100"/>
          </a:xfrm>
          <a:custGeom>
            <a:avLst/>
            <a:gdLst>
              <a:gd name="connsiteX0" fmla="*/ 694816 w 729985"/>
              <a:gd name="connsiteY0" fmla="*/ 800100 h 800100"/>
              <a:gd name="connsiteX1" fmla="*/ 220031 w 729985"/>
              <a:gd name="connsiteY1" fmla="*/ 606669 h 800100"/>
              <a:gd name="connsiteX2" fmla="*/ 224 w 729985"/>
              <a:gd name="connsiteY2" fmla="*/ 316523 h 800100"/>
              <a:gd name="connsiteX3" fmla="*/ 255201 w 729985"/>
              <a:gd name="connsiteY3" fmla="*/ 79131 h 800100"/>
              <a:gd name="connsiteX4" fmla="*/ 729985 w 729985"/>
              <a:gd name="connsiteY4" fmla="*/ 0 h 800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9985" h="800100">
                <a:moveTo>
                  <a:pt x="694816" y="800100"/>
                </a:moveTo>
                <a:cubicBezTo>
                  <a:pt x="515306" y="743682"/>
                  <a:pt x="335796" y="687265"/>
                  <a:pt x="220031" y="606669"/>
                </a:cubicBezTo>
                <a:cubicBezTo>
                  <a:pt x="104266" y="526073"/>
                  <a:pt x="-5638" y="404446"/>
                  <a:pt x="224" y="316523"/>
                </a:cubicBezTo>
                <a:cubicBezTo>
                  <a:pt x="6086" y="228600"/>
                  <a:pt x="133574" y="131885"/>
                  <a:pt x="255201" y="79131"/>
                </a:cubicBezTo>
                <a:cubicBezTo>
                  <a:pt x="376828" y="26377"/>
                  <a:pt x="553406" y="13188"/>
                  <a:pt x="729985" y="0"/>
                </a:cubicBezTo>
              </a:path>
            </a:pathLst>
          </a:custGeom>
          <a:noFill/>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Freihandform 18"/>
          <p:cNvSpPr/>
          <p:nvPr/>
        </p:nvSpPr>
        <p:spPr>
          <a:xfrm>
            <a:off x="2231498" y="3859822"/>
            <a:ext cx="289849" cy="1026967"/>
          </a:xfrm>
          <a:custGeom>
            <a:avLst/>
            <a:gdLst>
              <a:gd name="connsiteX0" fmla="*/ 116047 w 195178"/>
              <a:gd name="connsiteY0" fmla="*/ 0 h 791308"/>
              <a:gd name="connsiteX1" fmla="*/ 1747 w 195178"/>
              <a:gd name="connsiteY1" fmla="*/ 290146 h 791308"/>
              <a:gd name="connsiteX2" fmla="*/ 195178 w 195178"/>
              <a:gd name="connsiteY2" fmla="*/ 791308 h 791308"/>
              <a:gd name="connsiteX3" fmla="*/ 195178 w 195178"/>
              <a:gd name="connsiteY3" fmla="*/ 791308 h 791308"/>
            </a:gdLst>
            <a:ahLst/>
            <a:cxnLst>
              <a:cxn ang="0">
                <a:pos x="connsiteX0" y="connsiteY0"/>
              </a:cxn>
              <a:cxn ang="0">
                <a:pos x="connsiteX1" y="connsiteY1"/>
              </a:cxn>
              <a:cxn ang="0">
                <a:pos x="connsiteX2" y="connsiteY2"/>
              </a:cxn>
              <a:cxn ang="0">
                <a:pos x="connsiteX3" y="connsiteY3"/>
              </a:cxn>
            </a:cxnLst>
            <a:rect l="l" t="t" r="r" b="b"/>
            <a:pathLst>
              <a:path w="195178" h="791308">
                <a:moveTo>
                  <a:pt x="116047" y="0"/>
                </a:moveTo>
                <a:cubicBezTo>
                  <a:pt x="52302" y="79130"/>
                  <a:pt x="-11442" y="158261"/>
                  <a:pt x="1747" y="290146"/>
                </a:cubicBezTo>
                <a:cubicBezTo>
                  <a:pt x="14936" y="422031"/>
                  <a:pt x="195178" y="791308"/>
                  <a:pt x="195178" y="791308"/>
                </a:cubicBezTo>
                <a:lnTo>
                  <a:pt x="195178" y="791308"/>
                </a:lnTo>
              </a:path>
            </a:pathLst>
          </a:custGeom>
          <a:noFill/>
          <a:ln w="57150">
            <a:solidFill>
              <a:srgbClr val="FFFF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Freihandform 22"/>
          <p:cNvSpPr/>
          <p:nvPr/>
        </p:nvSpPr>
        <p:spPr>
          <a:xfrm>
            <a:off x="6358677" y="2857500"/>
            <a:ext cx="941726" cy="2029289"/>
          </a:xfrm>
          <a:custGeom>
            <a:avLst/>
            <a:gdLst>
              <a:gd name="connsiteX0" fmla="*/ 0 w 635833"/>
              <a:gd name="connsiteY0" fmla="*/ 1855177 h 1855177"/>
              <a:gd name="connsiteX1" fmla="*/ 580293 w 635833"/>
              <a:gd name="connsiteY1" fmla="*/ 1090246 h 1855177"/>
              <a:gd name="connsiteX2" fmla="*/ 562708 w 635833"/>
              <a:gd name="connsiteY2" fmla="*/ 422031 h 1855177"/>
              <a:gd name="connsiteX3" fmla="*/ 140677 w 635833"/>
              <a:gd name="connsiteY3" fmla="*/ 0 h 1855177"/>
              <a:gd name="connsiteX4" fmla="*/ 140677 w 635833"/>
              <a:gd name="connsiteY4" fmla="*/ 0 h 18551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5833" h="1855177">
                <a:moveTo>
                  <a:pt x="0" y="1855177"/>
                </a:moveTo>
                <a:cubicBezTo>
                  <a:pt x="243254" y="1592140"/>
                  <a:pt x="486508" y="1329104"/>
                  <a:pt x="580293" y="1090246"/>
                </a:cubicBezTo>
                <a:cubicBezTo>
                  <a:pt x="674078" y="851388"/>
                  <a:pt x="635977" y="603739"/>
                  <a:pt x="562708" y="422031"/>
                </a:cubicBezTo>
                <a:cubicBezTo>
                  <a:pt x="489439" y="240323"/>
                  <a:pt x="140677" y="0"/>
                  <a:pt x="140677" y="0"/>
                </a:cubicBezTo>
                <a:lnTo>
                  <a:pt x="140677" y="0"/>
                </a:lnTo>
              </a:path>
            </a:pathLst>
          </a:custGeom>
          <a:noFill/>
          <a:ln w="57150">
            <a:solidFill>
              <a:srgbClr val="FFFF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Freihandform 27"/>
          <p:cNvSpPr/>
          <p:nvPr/>
        </p:nvSpPr>
        <p:spPr>
          <a:xfrm>
            <a:off x="2443837" y="2813538"/>
            <a:ext cx="155023" cy="395735"/>
          </a:xfrm>
          <a:custGeom>
            <a:avLst/>
            <a:gdLst>
              <a:gd name="connsiteX0" fmla="*/ 105932 w 155023"/>
              <a:gd name="connsiteY0" fmla="*/ 0 h 395735"/>
              <a:gd name="connsiteX1" fmla="*/ 425 w 155023"/>
              <a:gd name="connsiteY1" fmla="*/ 219808 h 395735"/>
              <a:gd name="connsiteX2" fmla="*/ 141101 w 155023"/>
              <a:gd name="connsiteY2" fmla="*/ 369277 h 395735"/>
              <a:gd name="connsiteX3" fmla="*/ 149894 w 155023"/>
              <a:gd name="connsiteY3" fmla="*/ 395654 h 395735"/>
            </a:gdLst>
            <a:ahLst/>
            <a:cxnLst>
              <a:cxn ang="0">
                <a:pos x="connsiteX0" y="connsiteY0"/>
              </a:cxn>
              <a:cxn ang="0">
                <a:pos x="connsiteX1" y="connsiteY1"/>
              </a:cxn>
              <a:cxn ang="0">
                <a:pos x="connsiteX2" y="connsiteY2"/>
              </a:cxn>
              <a:cxn ang="0">
                <a:pos x="connsiteX3" y="connsiteY3"/>
              </a:cxn>
            </a:cxnLst>
            <a:rect l="l" t="t" r="r" b="b"/>
            <a:pathLst>
              <a:path w="155023" h="395735">
                <a:moveTo>
                  <a:pt x="105932" y="0"/>
                </a:moveTo>
                <a:cubicBezTo>
                  <a:pt x="50247" y="79131"/>
                  <a:pt x="-5437" y="158262"/>
                  <a:pt x="425" y="219808"/>
                </a:cubicBezTo>
                <a:cubicBezTo>
                  <a:pt x="6287" y="281354"/>
                  <a:pt x="116190" y="339969"/>
                  <a:pt x="141101" y="369277"/>
                </a:cubicBezTo>
                <a:cubicBezTo>
                  <a:pt x="166013" y="398585"/>
                  <a:pt x="149894" y="395654"/>
                  <a:pt x="149894" y="395654"/>
                </a:cubicBezTo>
              </a:path>
            </a:pathLst>
          </a:custGeom>
          <a:noFill/>
          <a:ln w="57150">
            <a:solidFill>
              <a:srgbClr val="FFFF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886921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noAutofit/>
          </a:bodyPr>
          <a:lstStyle/>
          <a:p>
            <a:r>
              <a:rPr lang="de-DE" sz="3600" dirty="0"/>
              <a:t>Wirtschaft: Vormoderne – Moderne</a:t>
            </a:r>
            <a:br>
              <a:rPr lang="de-DE" sz="3600" dirty="0"/>
            </a:br>
            <a:r>
              <a:rPr lang="de-DE" sz="3600" dirty="0"/>
              <a:t>vorkapitalistische - kapitalistische</a:t>
            </a:r>
          </a:p>
        </p:txBody>
      </p:sp>
      <p:sp>
        <p:nvSpPr>
          <p:cNvPr id="8" name="Inhaltsplatzhalter 7"/>
          <p:cNvSpPr>
            <a:spLocks noGrp="1"/>
          </p:cNvSpPr>
          <p:nvPr>
            <p:ph sz="half" idx="1"/>
          </p:nvPr>
        </p:nvSpPr>
        <p:spPr>
          <a:xfrm>
            <a:off x="251520" y="1600200"/>
            <a:ext cx="4244280" cy="4525963"/>
          </a:xfrm>
        </p:spPr>
        <p:txBody>
          <a:bodyPr>
            <a:normAutofit/>
          </a:bodyPr>
          <a:lstStyle/>
          <a:p>
            <a:r>
              <a:rPr lang="de-DE" sz="2000" dirty="0"/>
              <a:t>stationäre Kreislaufwirtschaft mit exogenen Entwicklungsschüben (Bevölkerungswachstum, Ressourcenerschöpfung, Krieg)</a:t>
            </a:r>
          </a:p>
          <a:p>
            <a:r>
              <a:rPr lang="de-DE" sz="2000" dirty="0"/>
              <a:t>Reprokreislauf lokal:</a:t>
            </a:r>
            <a:br>
              <a:rPr lang="de-DE" sz="2000" dirty="0"/>
            </a:br>
            <a:r>
              <a:rPr lang="de-DE" sz="2000" dirty="0"/>
              <a:t>Haushalt, ergänzt durch lokale, regionale und überregionale Märkte für spezielle Produkte</a:t>
            </a:r>
          </a:p>
          <a:p>
            <a:r>
              <a:rPr lang="de-DE" sz="2000" dirty="0"/>
              <a:t>Einheit von Wirtschaft und Gesellschaft, jede Einheit ist auch Wirtschaftssubjekt</a:t>
            </a:r>
          </a:p>
          <a:p>
            <a:r>
              <a:rPr lang="de-DE" sz="2000" dirty="0"/>
              <a:t>Familie, Stamm, Staat</a:t>
            </a:r>
          </a:p>
          <a:p>
            <a:r>
              <a:rPr lang="de-DE" sz="2000" dirty="0"/>
              <a:t>Einheit: Hauswirtschaft, hierarchisch gegliedert</a:t>
            </a:r>
          </a:p>
          <a:p>
            <a:endParaRPr lang="de-DE" sz="2000" dirty="0"/>
          </a:p>
          <a:p>
            <a:endParaRPr lang="de-DE" sz="2000" dirty="0"/>
          </a:p>
        </p:txBody>
      </p:sp>
      <p:sp>
        <p:nvSpPr>
          <p:cNvPr id="9" name="Inhaltsplatzhalter 8"/>
          <p:cNvSpPr>
            <a:spLocks noGrp="1"/>
          </p:cNvSpPr>
          <p:nvPr>
            <p:ph sz="half" idx="2"/>
          </p:nvPr>
        </p:nvSpPr>
        <p:spPr>
          <a:xfrm>
            <a:off x="4648200" y="1600200"/>
            <a:ext cx="4244280" cy="4525963"/>
          </a:xfrm>
        </p:spPr>
        <p:txBody>
          <a:bodyPr/>
          <a:lstStyle/>
          <a:p>
            <a:r>
              <a:rPr lang="de-DE" sz="2000" dirty="0"/>
              <a:t>endogene Entwicklung, (Evolutionsmaschinen</a:t>
            </a:r>
            <a:r>
              <a:rPr lang="de-DE" sz="1800" dirty="0"/>
              <a:t>),  </a:t>
            </a:r>
            <a:r>
              <a:rPr lang="de-DE" sz="2000" dirty="0"/>
              <a:t>Innovationen, ggf. extensives Wachstum</a:t>
            </a:r>
          </a:p>
          <a:p>
            <a:r>
              <a:rPr lang="de-DE" sz="2000" dirty="0"/>
              <a:t>Reprokreislauf erst national oder global geschlossen</a:t>
            </a:r>
          </a:p>
          <a:p>
            <a:endParaRPr lang="de-DE" sz="2000" dirty="0"/>
          </a:p>
          <a:p>
            <a:r>
              <a:rPr lang="de-DE" sz="2000" dirty="0"/>
              <a:t>Trennung von Wirtschaft und Gesellschaft</a:t>
            </a:r>
          </a:p>
          <a:p>
            <a:endParaRPr lang="de-DE" sz="2000" dirty="0"/>
          </a:p>
          <a:p>
            <a:r>
              <a:rPr lang="de-DE" sz="2000" dirty="0"/>
              <a:t>Unternehmen, Märkte</a:t>
            </a:r>
          </a:p>
          <a:p>
            <a:r>
              <a:rPr lang="de-DE" sz="2000" dirty="0"/>
              <a:t>Haushalte, </a:t>
            </a:r>
          </a:p>
          <a:p>
            <a:r>
              <a:rPr lang="de-DE" sz="2000" dirty="0"/>
              <a:t>Nation, Nationalstaat</a:t>
            </a:r>
          </a:p>
          <a:p>
            <a:endParaRPr lang="de-DE" dirty="0"/>
          </a:p>
        </p:txBody>
      </p:sp>
      <p:sp>
        <p:nvSpPr>
          <p:cNvPr id="4" name="Datumsplatzhalter 3"/>
          <p:cNvSpPr>
            <a:spLocks noGrp="1"/>
          </p:cNvSpPr>
          <p:nvPr>
            <p:ph type="dt" sz="half" idx="10"/>
          </p:nvPr>
        </p:nvSpPr>
        <p:spPr/>
        <p:txBody>
          <a:bodyPr/>
          <a:lstStyle/>
          <a:p>
            <a:r>
              <a:rPr lang="de-DE"/>
              <a:t>Hochschule Neubrandenburg    WS 2016/2017</a:t>
            </a:r>
            <a:endParaRPr lang="de-DE" dirty="0"/>
          </a:p>
        </p:txBody>
      </p:sp>
      <p:sp>
        <p:nvSpPr>
          <p:cNvPr id="5" name="Fußzeilenplatzhalter 4"/>
          <p:cNvSpPr>
            <a:spLocks noGrp="1"/>
          </p:cNvSpPr>
          <p:nvPr>
            <p:ph type="ftr" sz="quarter" idx="11"/>
          </p:nvPr>
        </p:nvSpPr>
        <p:spPr/>
        <p:txBody>
          <a:bodyPr/>
          <a:lstStyle/>
          <a:p>
            <a:r>
              <a:rPr lang="de-DE"/>
              <a:t>Dr. Rainer Land: Regionalökonomie</a:t>
            </a:r>
          </a:p>
        </p:txBody>
      </p:sp>
      <p:sp>
        <p:nvSpPr>
          <p:cNvPr id="6" name="Foliennummernplatzhalter 5"/>
          <p:cNvSpPr>
            <a:spLocks noGrp="1"/>
          </p:cNvSpPr>
          <p:nvPr>
            <p:ph type="sldNum" sz="quarter" idx="12"/>
          </p:nvPr>
        </p:nvSpPr>
        <p:spPr/>
        <p:txBody>
          <a:bodyPr/>
          <a:lstStyle/>
          <a:p>
            <a:r>
              <a:rPr lang="de-DE"/>
              <a:t>Seminar 2, Folie </a:t>
            </a:r>
            <a:fld id="{36D3B09D-BF5C-4FAA-9E48-7ECE80253682}" type="slidenum">
              <a:rPr lang="de-DE" smtClean="0"/>
              <a:pPr/>
              <a:t>13</a:t>
            </a:fld>
            <a:endParaRPr lang="de-DE" dirty="0"/>
          </a:p>
        </p:txBody>
      </p:sp>
    </p:spTree>
    <p:extLst>
      <p:ext uri="{BB962C8B-B14F-4D97-AF65-F5344CB8AC3E}">
        <p14:creationId xmlns:p14="http://schemas.microsoft.com/office/powerpoint/2010/main" val="4031099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noAutofit/>
          </a:bodyPr>
          <a:lstStyle/>
          <a:p>
            <a:r>
              <a:rPr lang="de-DE" sz="3600" dirty="0"/>
              <a:t>Wirtschaft: Vormoderne – Moderne</a:t>
            </a:r>
            <a:br>
              <a:rPr lang="de-DE" sz="3600" dirty="0"/>
            </a:br>
            <a:r>
              <a:rPr lang="de-DE" sz="3600" dirty="0"/>
              <a:t>vorkapitalistische - kapitalistische</a:t>
            </a:r>
          </a:p>
        </p:txBody>
      </p:sp>
      <p:sp>
        <p:nvSpPr>
          <p:cNvPr id="8" name="Inhaltsplatzhalter 7"/>
          <p:cNvSpPr>
            <a:spLocks noGrp="1"/>
          </p:cNvSpPr>
          <p:nvPr>
            <p:ph sz="half" idx="1"/>
          </p:nvPr>
        </p:nvSpPr>
        <p:spPr>
          <a:xfrm>
            <a:off x="251520" y="1600200"/>
            <a:ext cx="4244280" cy="4525963"/>
          </a:xfrm>
        </p:spPr>
        <p:txBody>
          <a:bodyPr>
            <a:normAutofit/>
          </a:bodyPr>
          <a:lstStyle/>
          <a:p>
            <a:r>
              <a:rPr lang="de-DE" sz="1800" dirty="0"/>
              <a:t>Naturaneignung primär:</a:t>
            </a:r>
            <a:br>
              <a:rPr lang="de-DE" sz="1800" dirty="0"/>
            </a:br>
            <a:r>
              <a:rPr lang="de-DE" sz="1800" dirty="0"/>
              <a:t>komplexe vorgefundene Systeme werden modifiziert (Landwirtschaft)</a:t>
            </a:r>
          </a:p>
          <a:p>
            <a:r>
              <a:rPr lang="de-DE" sz="1800" dirty="0"/>
              <a:t>sekundär I: Isolation (Zerlegung) und Rekombination zu singulären Produktionsprozessen (Handwerk)</a:t>
            </a:r>
          </a:p>
          <a:p>
            <a:r>
              <a:rPr lang="de-DE" sz="1800" dirty="0"/>
              <a:t>sekundär II: Rekombination zu industriellen Naturprozessen</a:t>
            </a:r>
            <a:br>
              <a:rPr lang="de-DE" sz="1800" dirty="0"/>
            </a:br>
            <a:r>
              <a:rPr lang="de-DE" sz="1800" dirty="0"/>
              <a:t>(Feuer, Metallurgie, Naturchemie, Biochemie</a:t>
            </a:r>
          </a:p>
          <a:p>
            <a:endParaRPr lang="de-DE" sz="1800" dirty="0"/>
          </a:p>
          <a:p>
            <a:r>
              <a:rPr lang="de-DE" sz="1800" dirty="0">
                <a:solidFill>
                  <a:srgbClr val="FF0000"/>
                </a:solidFill>
              </a:rPr>
              <a:t>Innovation</a:t>
            </a:r>
            <a:r>
              <a:rPr lang="de-DE" sz="1800" dirty="0"/>
              <a:t>: Beobachtung, Erfahrung, Dokumentation</a:t>
            </a:r>
          </a:p>
        </p:txBody>
      </p:sp>
      <p:sp>
        <p:nvSpPr>
          <p:cNvPr id="9" name="Inhaltsplatzhalter 8"/>
          <p:cNvSpPr>
            <a:spLocks noGrp="1"/>
          </p:cNvSpPr>
          <p:nvPr>
            <p:ph sz="half" idx="2"/>
          </p:nvPr>
        </p:nvSpPr>
        <p:spPr>
          <a:xfrm>
            <a:off x="4648200" y="1600200"/>
            <a:ext cx="4244280" cy="4525963"/>
          </a:xfrm>
        </p:spPr>
        <p:txBody>
          <a:bodyPr>
            <a:normAutofit/>
          </a:bodyPr>
          <a:lstStyle/>
          <a:p>
            <a:r>
              <a:rPr lang="de-DE" sz="1800" dirty="0"/>
              <a:t>primär: industrielle Naturprozesse I:</a:t>
            </a:r>
            <a:br>
              <a:rPr lang="de-DE" sz="1800" dirty="0"/>
            </a:br>
            <a:r>
              <a:rPr lang="de-DE" sz="1800" dirty="0"/>
              <a:t>aus Handwerk ingenieurtechnisch abgeleitet: Werkzeugmaschine und Fabrik</a:t>
            </a:r>
          </a:p>
          <a:p>
            <a:r>
              <a:rPr lang="de-DE" sz="1800" dirty="0"/>
              <a:t>industrielle Naturprozesse II: (künstliche Systeme): moderne Chemie und Metallurgie, Biotechnik, automatische Fabrik.</a:t>
            </a:r>
          </a:p>
          <a:p>
            <a:r>
              <a:rPr lang="de-DE" sz="1800" dirty="0"/>
              <a:t>Sekundär: Landwirtschaft und Handwerk</a:t>
            </a:r>
          </a:p>
          <a:p>
            <a:r>
              <a:rPr lang="de-DE" sz="1800" dirty="0">
                <a:solidFill>
                  <a:srgbClr val="FF0000"/>
                </a:solidFill>
              </a:rPr>
              <a:t>Innovation</a:t>
            </a:r>
            <a:r>
              <a:rPr lang="de-DE" sz="1800" dirty="0"/>
              <a:t>: Ingenieurtechnische Rekonstruktion von Wirkprinzipien der Handarbeit</a:t>
            </a:r>
          </a:p>
          <a:p>
            <a:r>
              <a:rPr lang="de-DE" sz="1800" dirty="0"/>
              <a:t>Wissenschaftlich-technische Innovationen</a:t>
            </a:r>
          </a:p>
          <a:p>
            <a:endParaRPr lang="de-DE" sz="2000" dirty="0"/>
          </a:p>
        </p:txBody>
      </p:sp>
      <p:sp>
        <p:nvSpPr>
          <p:cNvPr id="4" name="Datumsplatzhalter 3"/>
          <p:cNvSpPr>
            <a:spLocks noGrp="1"/>
          </p:cNvSpPr>
          <p:nvPr>
            <p:ph type="dt" sz="half" idx="10"/>
          </p:nvPr>
        </p:nvSpPr>
        <p:spPr/>
        <p:txBody>
          <a:bodyPr/>
          <a:lstStyle/>
          <a:p>
            <a:r>
              <a:rPr lang="de-DE"/>
              <a:t>Hochschule Neubrandenburg    WS 2016/2017</a:t>
            </a:r>
            <a:endParaRPr lang="de-DE" dirty="0"/>
          </a:p>
        </p:txBody>
      </p:sp>
      <p:sp>
        <p:nvSpPr>
          <p:cNvPr id="5" name="Fußzeilenplatzhalter 4"/>
          <p:cNvSpPr>
            <a:spLocks noGrp="1"/>
          </p:cNvSpPr>
          <p:nvPr>
            <p:ph type="ftr" sz="quarter" idx="11"/>
          </p:nvPr>
        </p:nvSpPr>
        <p:spPr/>
        <p:txBody>
          <a:bodyPr/>
          <a:lstStyle/>
          <a:p>
            <a:r>
              <a:rPr lang="de-DE"/>
              <a:t>Dr. Rainer Land: Regionalökonomie</a:t>
            </a:r>
          </a:p>
        </p:txBody>
      </p:sp>
      <p:sp>
        <p:nvSpPr>
          <p:cNvPr id="6" name="Foliennummernplatzhalter 5"/>
          <p:cNvSpPr>
            <a:spLocks noGrp="1"/>
          </p:cNvSpPr>
          <p:nvPr>
            <p:ph type="sldNum" sz="quarter" idx="12"/>
          </p:nvPr>
        </p:nvSpPr>
        <p:spPr/>
        <p:txBody>
          <a:bodyPr/>
          <a:lstStyle/>
          <a:p>
            <a:r>
              <a:rPr lang="de-DE"/>
              <a:t>Seminar 2, Folie </a:t>
            </a:r>
            <a:fld id="{36D3B09D-BF5C-4FAA-9E48-7ECE80253682}" type="slidenum">
              <a:rPr lang="de-DE" smtClean="0"/>
              <a:pPr/>
              <a:t>14</a:t>
            </a:fld>
            <a:endParaRPr lang="de-DE" dirty="0"/>
          </a:p>
        </p:txBody>
      </p:sp>
    </p:spTree>
    <p:extLst>
      <p:ext uri="{BB962C8B-B14F-4D97-AF65-F5344CB8AC3E}">
        <p14:creationId xmlns:p14="http://schemas.microsoft.com/office/powerpoint/2010/main" val="35456957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Moderne Wirtschaft</a:t>
            </a:r>
          </a:p>
        </p:txBody>
      </p:sp>
      <p:sp>
        <p:nvSpPr>
          <p:cNvPr id="3" name="Inhaltsplatzhalter 2"/>
          <p:cNvSpPr>
            <a:spLocks noGrp="1"/>
          </p:cNvSpPr>
          <p:nvPr>
            <p:ph idx="1"/>
          </p:nvPr>
        </p:nvSpPr>
        <p:spPr>
          <a:xfrm>
            <a:off x="457200" y="1268760"/>
            <a:ext cx="8229600" cy="4857403"/>
          </a:xfrm>
        </p:spPr>
        <p:txBody>
          <a:bodyPr>
            <a:normAutofit fontScale="77500" lnSpcReduction="20000"/>
          </a:bodyPr>
          <a:lstStyle/>
          <a:p>
            <a:r>
              <a:rPr lang="de-DE" dirty="0"/>
              <a:t>Trennung von Haushalt und Betrieb</a:t>
            </a:r>
          </a:p>
          <a:p>
            <a:r>
              <a:rPr lang="de-DE" dirty="0"/>
              <a:t>Wirtschaftssystem</a:t>
            </a:r>
          </a:p>
          <a:p>
            <a:pPr lvl="1"/>
            <a:r>
              <a:rPr lang="de-DE" dirty="0"/>
              <a:t>Gesellschaftliche Produktion (Betrieb, Unternehmen)</a:t>
            </a:r>
          </a:p>
          <a:p>
            <a:pPr lvl="1"/>
            <a:r>
              <a:rPr lang="de-DE" dirty="0"/>
              <a:t>Industrielle Naturaneignung (Isolation und Rekombination einzelner Naturprozesse, Natur = Rohstoff, Energieressort, Lager für Abprodukte); </a:t>
            </a:r>
            <a:br>
              <a:rPr lang="de-DE" dirty="0"/>
            </a:br>
            <a:r>
              <a:rPr lang="de-DE" dirty="0"/>
              <a:t>sekundär: Landwirtschaft (modifizierte komplexe Naturprozesse)</a:t>
            </a:r>
          </a:p>
          <a:p>
            <a:pPr lvl="1"/>
            <a:r>
              <a:rPr lang="de-DE" dirty="0"/>
              <a:t>Märkte, Geldwirtschaft </a:t>
            </a:r>
          </a:p>
          <a:p>
            <a:r>
              <a:rPr lang="de-DE" dirty="0"/>
              <a:t>Haushalte: </a:t>
            </a:r>
          </a:p>
          <a:p>
            <a:pPr lvl="1"/>
            <a:r>
              <a:rPr lang="de-DE" dirty="0"/>
              <a:t>Einkommensbezieher (Erwerbsarbeit, unternehmerischer Tätigkeit, Vermögenseinkommen)</a:t>
            </a:r>
          </a:p>
          <a:p>
            <a:pPr lvl="1"/>
            <a:r>
              <a:rPr lang="de-DE" dirty="0"/>
              <a:t>Käufer von Konsumgütern und Leistungen</a:t>
            </a:r>
          </a:p>
          <a:p>
            <a:pPr lvl="1"/>
            <a:r>
              <a:rPr lang="de-DE" dirty="0"/>
              <a:t>Verkäufer von Arbeitskraft</a:t>
            </a:r>
          </a:p>
          <a:p>
            <a:pPr lvl="1"/>
            <a:r>
              <a:rPr lang="de-DE" dirty="0"/>
              <a:t>Eigentümer von Vermögenstiteln an Unternehmen</a:t>
            </a:r>
          </a:p>
        </p:txBody>
      </p:sp>
      <p:sp>
        <p:nvSpPr>
          <p:cNvPr id="4" name="Datumsplatzhalter 3"/>
          <p:cNvSpPr>
            <a:spLocks noGrp="1"/>
          </p:cNvSpPr>
          <p:nvPr>
            <p:ph type="dt" sz="half" idx="10"/>
          </p:nvPr>
        </p:nvSpPr>
        <p:spPr/>
        <p:txBody>
          <a:bodyPr/>
          <a:lstStyle/>
          <a:p>
            <a:r>
              <a:rPr lang="de-DE" dirty="0"/>
              <a:t>Hochschule Neubrandenburg    WS 2016/2017</a:t>
            </a:r>
          </a:p>
        </p:txBody>
      </p:sp>
      <p:sp>
        <p:nvSpPr>
          <p:cNvPr id="5" name="Fußzeilenplatzhalter 4"/>
          <p:cNvSpPr>
            <a:spLocks noGrp="1"/>
          </p:cNvSpPr>
          <p:nvPr>
            <p:ph type="ftr" sz="quarter" idx="11"/>
          </p:nvPr>
        </p:nvSpPr>
        <p:spPr/>
        <p:txBody>
          <a:bodyPr/>
          <a:lstStyle/>
          <a:p>
            <a:r>
              <a:rPr lang="de-DE"/>
              <a:t>Dr. Rainer Land: Regionalökonomie</a:t>
            </a:r>
          </a:p>
        </p:txBody>
      </p:sp>
      <p:sp>
        <p:nvSpPr>
          <p:cNvPr id="6" name="Foliennummernplatzhalter 5"/>
          <p:cNvSpPr>
            <a:spLocks noGrp="1"/>
          </p:cNvSpPr>
          <p:nvPr>
            <p:ph type="sldNum" sz="quarter" idx="12"/>
          </p:nvPr>
        </p:nvSpPr>
        <p:spPr/>
        <p:txBody>
          <a:bodyPr/>
          <a:lstStyle/>
          <a:p>
            <a:r>
              <a:rPr lang="de-DE"/>
              <a:t>Seminar 2, Folie </a:t>
            </a:r>
            <a:fld id="{36D3B09D-BF5C-4FAA-9E48-7ECE80253682}" type="slidenum">
              <a:rPr lang="de-DE" smtClean="0"/>
              <a:pPr/>
              <a:t>15</a:t>
            </a:fld>
            <a:endParaRPr lang="de-DE" dirty="0"/>
          </a:p>
        </p:txBody>
      </p:sp>
    </p:spTree>
    <p:extLst>
      <p:ext uri="{BB962C8B-B14F-4D97-AF65-F5344CB8AC3E}">
        <p14:creationId xmlns:p14="http://schemas.microsoft.com/office/powerpoint/2010/main" val="23599116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Volkswirtschaftslehre</a:t>
            </a:r>
          </a:p>
        </p:txBody>
      </p:sp>
      <p:sp>
        <p:nvSpPr>
          <p:cNvPr id="3" name="Inhaltsplatzhalter 2"/>
          <p:cNvSpPr>
            <a:spLocks noGrp="1"/>
          </p:cNvSpPr>
          <p:nvPr>
            <p:ph idx="1"/>
          </p:nvPr>
        </p:nvSpPr>
        <p:spPr/>
        <p:txBody>
          <a:bodyPr>
            <a:normAutofit fontScale="70000" lnSpcReduction="20000"/>
          </a:bodyPr>
          <a:lstStyle/>
          <a:p>
            <a:r>
              <a:rPr lang="de-DE" dirty="0"/>
              <a:t>Betriebswirtschaftslehre</a:t>
            </a:r>
          </a:p>
          <a:p>
            <a:r>
              <a:rPr lang="de-DE" dirty="0"/>
              <a:t>Volkswirtschaftslehre (auch Nationalökonomie oder Sozialökonomie)</a:t>
            </a:r>
          </a:p>
          <a:p>
            <a:pPr lvl="1"/>
            <a:r>
              <a:rPr lang="de-DE" dirty="0"/>
              <a:t>Mikroökonomie (Verhalten der einzelnen Wirtschaftssubjekte bei der Entscheidung über Kauf, Verkauf, Preisbildung etc. auf Märkten</a:t>
            </a:r>
          </a:p>
          <a:p>
            <a:pPr lvl="1"/>
            <a:r>
              <a:rPr lang="de-DE" dirty="0"/>
              <a:t>Makroökonomie (Ablauf und Regulierung  gesamtwirtschaftlicher Vorgänge. Volkswirtschaftliche Gesamtrechnung, Wachstumstheorie, Märkte, Konjunkturtheorie, Geld- und Finanzwirtschaft)</a:t>
            </a:r>
          </a:p>
          <a:p>
            <a:pPr lvl="1"/>
            <a:endParaRPr lang="de-DE" dirty="0"/>
          </a:p>
          <a:p>
            <a:pPr lvl="1"/>
            <a:r>
              <a:rPr lang="de-DE" dirty="0"/>
              <a:t>Regionalwirtschaft (Stabilität und Wachstum von Regionen, regionale Besonderheiten, Stadtökonomie, Ökonomie ländlicher Regionen, Ursachen regionaler Besonderheiten, Regionalförderung)</a:t>
            </a:r>
          </a:p>
          <a:p>
            <a:pPr lvl="1"/>
            <a:endParaRPr lang="de-DE" dirty="0"/>
          </a:p>
          <a:p>
            <a:pPr lvl="1"/>
            <a:r>
              <a:rPr lang="de-DE" dirty="0"/>
              <a:t>Außenwirtschaftslehre (grenzüberschreitender Verkehr von Waren, Gütern, Kapital, Geld. Handelsbilanz, Zahlungsbilanz).</a:t>
            </a:r>
          </a:p>
        </p:txBody>
      </p:sp>
      <p:sp>
        <p:nvSpPr>
          <p:cNvPr id="4" name="Datumsplatzhalter 3"/>
          <p:cNvSpPr>
            <a:spLocks noGrp="1"/>
          </p:cNvSpPr>
          <p:nvPr>
            <p:ph type="dt" sz="half" idx="10"/>
          </p:nvPr>
        </p:nvSpPr>
        <p:spPr/>
        <p:txBody>
          <a:bodyPr/>
          <a:lstStyle/>
          <a:p>
            <a:r>
              <a:rPr lang="de-DE" dirty="0"/>
              <a:t>Hochschule Neubrandenburg    WS 2016/2017</a:t>
            </a:r>
          </a:p>
        </p:txBody>
      </p:sp>
      <p:sp>
        <p:nvSpPr>
          <p:cNvPr id="5" name="Fußzeilenplatzhalter 4"/>
          <p:cNvSpPr>
            <a:spLocks noGrp="1"/>
          </p:cNvSpPr>
          <p:nvPr>
            <p:ph type="ftr" sz="quarter" idx="11"/>
          </p:nvPr>
        </p:nvSpPr>
        <p:spPr/>
        <p:txBody>
          <a:bodyPr/>
          <a:lstStyle/>
          <a:p>
            <a:r>
              <a:rPr lang="de-DE"/>
              <a:t>Dr. Rainer Land: Regionalökonomie</a:t>
            </a:r>
          </a:p>
        </p:txBody>
      </p:sp>
      <p:sp>
        <p:nvSpPr>
          <p:cNvPr id="6" name="Foliennummernplatzhalter 5"/>
          <p:cNvSpPr>
            <a:spLocks noGrp="1"/>
          </p:cNvSpPr>
          <p:nvPr>
            <p:ph type="sldNum" sz="quarter" idx="12"/>
          </p:nvPr>
        </p:nvSpPr>
        <p:spPr/>
        <p:txBody>
          <a:bodyPr/>
          <a:lstStyle/>
          <a:p>
            <a:r>
              <a:rPr lang="de-DE"/>
              <a:t>Seminar 2, Folie </a:t>
            </a:r>
            <a:fld id="{36D3B09D-BF5C-4FAA-9E48-7ECE80253682}" type="slidenum">
              <a:rPr lang="de-DE" smtClean="0"/>
              <a:pPr/>
              <a:t>16</a:t>
            </a:fld>
            <a:endParaRPr lang="de-DE" dirty="0"/>
          </a:p>
        </p:txBody>
      </p:sp>
    </p:spTree>
    <p:extLst>
      <p:ext uri="{BB962C8B-B14F-4D97-AF65-F5344CB8AC3E}">
        <p14:creationId xmlns:p14="http://schemas.microsoft.com/office/powerpoint/2010/main" val="29064933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Wie abgrenzen? Volkswirtschaft, </a:t>
            </a:r>
            <a:br>
              <a:rPr lang="de-DE" dirty="0"/>
            </a:br>
            <a:r>
              <a:rPr lang="de-DE" dirty="0"/>
              <a:t>Weltwirtschaft, Regionalwirtschaft?</a:t>
            </a:r>
          </a:p>
        </p:txBody>
      </p:sp>
      <p:sp>
        <p:nvSpPr>
          <p:cNvPr id="3" name="Inhaltsplatzhalter 2"/>
          <p:cNvSpPr>
            <a:spLocks noGrp="1"/>
          </p:cNvSpPr>
          <p:nvPr>
            <p:ph idx="1"/>
          </p:nvPr>
        </p:nvSpPr>
        <p:spPr/>
        <p:txBody>
          <a:bodyPr>
            <a:normAutofit fontScale="70000" lnSpcReduction="20000"/>
          </a:bodyPr>
          <a:lstStyle/>
          <a:p>
            <a:pPr lvl="1"/>
            <a:r>
              <a:rPr lang="de-DE" dirty="0"/>
              <a:t>Volkswirtschaft: institutionelle Setting: Geldsystem (Währung), Lohnregulation, Wirtschaftspolitik, rechtlicher Rahmen. Gleiches Produktivitätsniveau, gleiches Lohnniveau, gleiche Steuern, gleiche Inflationsraten etc. </a:t>
            </a:r>
          </a:p>
          <a:p>
            <a:pPr lvl="1"/>
            <a:r>
              <a:rPr lang="de-DE" dirty="0"/>
              <a:t>Weltwirtschaft: Verkehr (z.B. Handel) zwischen verschiedenen Volkswirtschaften (mit jeweils anderem Setting) bei differenten Produktivitätsniveaus, differenten Lohnniveaus, Steuern etc. Verschiedene Währungen.</a:t>
            </a:r>
          </a:p>
          <a:p>
            <a:pPr lvl="1"/>
            <a:r>
              <a:rPr lang="de-DE" dirty="0"/>
              <a:t>Regionalwirtschaft: besondere regionale Cluster verbundener Unternehmen (Auto und Zulieferindustrie), regionale Distrikte mit gleichen oder ähnlichen Ressourcen, ähnlichen  kulturellen Voraussetzungen etc. </a:t>
            </a:r>
          </a:p>
          <a:p>
            <a:pPr lvl="1"/>
            <a:r>
              <a:rPr lang="de-DE" dirty="0"/>
              <a:t>Unter den Bedingungen der Globalisierung?</a:t>
            </a:r>
          </a:p>
          <a:p>
            <a:pPr lvl="2"/>
            <a:r>
              <a:rPr lang="de-DE" dirty="0"/>
              <a:t>Überregionale </a:t>
            </a:r>
            <a:r>
              <a:rPr lang="de-DE" dirty="0" err="1"/>
              <a:t>Produktuktionscluster</a:t>
            </a:r>
            <a:r>
              <a:rPr lang="de-DE" dirty="0"/>
              <a:t> (Elektronik, Medien, Daten)</a:t>
            </a:r>
          </a:p>
          <a:p>
            <a:pPr lvl="2"/>
            <a:r>
              <a:rPr lang="de-DE" dirty="0"/>
              <a:t>Teilweise Integration mehrerer Volkswirtschaften (EU: gemeinsame Währung, teilweise ähnliche Rahmenbedingungen, aber (noch) relevante Differenzen in der Regulation!)</a:t>
            </a:r>
          </a:p>
        </p:txBody>
      </p:sp>
      <p:sp>
        <p:nvSpPr>
          <p:cNvPr id="4" name="Datumsplatzhalter 3"/>
          <p:cNvSpPr>
            <a:spLocks noGrp="1"/>
          </p:cNvSpPr>
          <p:nvPr>
            <p:ph type="dt" sz="half" idx="10"/>
          </p:nvPr>
        </p:nvSpPr>
        <p:spPr/>
        <p:txBody>
          <a:bodyPr/>
          <a:lstStyle/>
          <a:p>
            <a:r>
              <a:rPr lang="de-DE" dirty="0"/>
              <a:t>Hochschule Neubrandenburg    WS 2016/2017</a:t>
            </a:r>
          </a:p>
        </p:txBody>
      </p:sp>
      <p:sp>
        <p:nvSpPr>
          <p:cNvPr id="5" name="Fußzeilenplatzhalter 4"/>
          <p:cNvSpPr>
            <a:spLocks noGrp="1"/>
          </p:cNvSpPr>
          <p:nvPr>
            <p:ph type="ftr" sz="quarter" idx="11"/>
          </p:nvPr>
        </p:nvSpPr>
        <p:spPr/>
        <p:txBody>
          <a:bodyPr/>
          <a:lstStyle/>
          <a:p>
            <a:r>
              <a:rPr lang="de-DE"/>
              <a:t>Dr. Rainer Land: Regionalökonomie</a:t>
            </a:r>
          </a:p>
        </p:txBody>
      </p:sp>
      <p:sp>
        <p:nvSpPr>
          <p:cNvPr id="6" name="Foliennummernplatzhalter 5"/>
          <p:cNvSpPr>
            <a:spLocks noGrp="1"/>
          </p:cNvSpPr>
          <p:nvPr>
            <p:ph type="sldNum" sz="quarter" idx="12"/>
          </p:nvPr>
        </p:nvSpPr>
        <p:spPr/>
        <p:txBody>
          <a:bodyPr/>
          <a:lstStyle/>
          <a:p>
            <a:r>
              <a:rPr lang="de-DE"/>
              <a:t>Seminar 2, Folie </a:t>
            </a:r>
            <a:fld id="{36D3B09D-BF5C-4FAA-9E48-7ECE80253682}" type="slidenum">
              <a:rPr lang="de-DE" smtClean="0"/>
              <a:pPr/>
              <a:t>17</a:t>
            </a:fld>
            <a:endParaRPr lang="de-DE" dirty="0"/>
          </a:p>
        </p:txBody>
      </p:sp>
    </p:spTree>
    <p:extLst>
      <p:ext uri="{BB962C8B-B14F-4D97-AF65-F5344CB8AC3E}">
        <p14:creationId xmlns:p14="http://schemas.microsoft.com/office/powerpoint/2010/main" val="9521498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a:t>Vergesellschaftete Produktion: Moderne</a:t>
            </a:r>
          </a:p>
        </p:txBody>
      </p:sp>
      <p:sp>
        <p:nvSpPr>
          <p:cNvPr id="3" name="Inhaltsplatzhalter 2"/>
          <p:cNvSpPr>
            <a:spLocks noGrp="1"/>
          </p:cNvSpPr>
          <p:nvPr>
            <p:ph idx="1"/>
          </p:nvPr>
        </p:nvSpPr>
        <p:spPr>
          <a:xfrm>
            <a:off x="457200" y="1268760"/>
            <a:ext cx="8229600" cy="4857403"/>
          </a:xfrm>
        </p:spPr>
        <p:txBody>
          <a:bodyPr>
            <a:noAutofit/>
          </a:bodyPr>
          <a:lstStyle/>
          <a:p>
            <a:r>
              <a:rPr lang="de-DE" sz="1800" dirty="0">
                <a:solidFill>
                  <a:srgbClr val="FF0000"/>
                </a:solidFill>
              </a:rPr>
              <a:t>Vormoderne: Gemeinschaftliche Produktion </a:t>
            </a:r>
            <a:r>
              <a:rPr lang="de-DE" sz="1800" dirty="0"/>
              <a:t>in teilautarken Produktionssystemen: Fast alle Produkte werden selbst hergestellt, nur wenige durch Austausch erworben. Produzent und Konsument sind identisch! Die Mitglieder einer Gemeinschaft arbeiten für sich selbst oder andere Mitglieder der Gemeinschaft. Kooperation, kein Austausch! Nicht Markt, sondern Gemeinschaftsregeln, Autorität, Hierarchie und Abhängigkeit koordinieren und Regeln. </a:t>
            </a:r>
          </a:p>
          <a:p>
            <a:r>
              <a:rPr lang="de-DE" sz="1800" dirty="0">
                <a:solidFill>
                  <a:srgbClr val="FF0000"/>
                </a:solidFill>
              </a:rPr>
              <a:t>Vergesellschaftete Produktion</a:t>
            </a:r>
            <a:r>
              <a:rPr lang="de-DE" sz="1800" dirty="0"/>
              <a:t>: Fast alle arbeiten für andere (als Produzenten für den Markt oder als abhängig beschäftigte). Fast alle wichtigen Produkte stellt der einzelne nicht selbst her, sondern erwirbt sie durch Kauf – tausche seine Leistung für andere gegen die Leistung anderer für sich. </a:t>
            </a:r>
          </a:p>
          <a:p>
            <a:r>
              <a:rPr lang="de-DE" sz="1800" dirty="0"/>
              <a:t>Dualismus: Gesellschaftliche Produktion, private Hauswirtschaft (Eigenarbeit). Was gehört dazu? Volumen 50% der Arbeitszeit. Trotzdem Umkehrung:</a:t>
            </a:r>
          </a:p>
          <a:p>
            <a:pPr lvl="1"/>
            <a:r>
              <a:rPr lang="de-DE" sz="1800" dirty="0"/>
              <a:t>Vormoderne: Hauswirtschaft sichert die Versorgung, Handel ergänzt.</a:t>
            </a:r>
          </a:p>
          <a:p>
            <a:pPr lvl="1"/>
            <a:r>
              <a:rPr lang="de-DE" sz="1800" dirty="0"/>
              <a:t>Moderne: Hauswirtschaft basiert nicht mehr auf Eigenproduktion, sondern setzt gekaufte Produkte voraus. </a:t>
            </a:r>
            <a:endParaRPr lang="de-DE" sz="1400" dirty="0">
              <a:solidFill>
                <a:srgbClr val="FF0000"/>
              </a:solidFill>
            </a:endParaRPr>
          </a:p>
          <a:p>
            <a:r>
              <a:rPr lang="de-DE" sz="1800" dirty="0">
                <a:solidFill>
                  <a:srgbClr val="FF0000"/>
                </a:solidFill>
              </a:rPr>
              <a:t>Volkswirtschaftslehre befasst sich mit Märkten, also mit der Regulation der vergesellschafteten Produktion</a:t>
            </a:r>
          </a:p>
        </p:txBody>
      </p:sp>
      <p:sp>
        <p:nvSpPr>
          <p:cNvPr id="4" name="Datumsplatzhalter 3"/>
          <p:cNvSpPr>
            <a:spLocks noGrp="1"/>
          </p:cNvSpPr>
          <p:nvPr>
            <p:ph type="dt" sz="half" idx="10"/>
          </p:nvPr>
        </p:nvSpPr>
        <p:spPr/>
        <p:txBody>
          <a:bodyPr/>
          <a:lstStyle/>
          <a:p>
            <a:r>
              <a:rPr lang="de-DE" dirty="0"/>
              <a:t>Hochschule Neubrandenburg    WS 2016/2017</a:t>
            </a:r>
          </a:p>
        </p:txBody>
      </p:sp>
      <p:sp>
        <p:nvSpPr>
          <p:cNvPr id="5" name="Fußzeilenplatzhalter 4"/>
          <p:cNvSpPr>
            <a:spLocks noGrp="1"/>
          </p:cNvSpPr>
          <p:nvPr>
            <p:ph type="ftr" sz="quarter" idx="11"/>
          </p:nvPr>
        </p:nvSpPr>
        <p:spPr/>
        <p:txBody>
          <a:bodyPr/>
          <a:lstStyle/>
          <a:p>
            <a:r>
              <a:rPr lang="de-DE"/>
              <a:t>Dr. Rainer Land: Regionalökonomie</a:t>
            </a:r>
          </a:p>
        </p:txBody>
      </p:sp>
      <p:sp>
        <p:nvSpPr>
          <p:cNvPr id="6" name="Foliennummernplatzhalter 5"/>
          <p:cNvSpPr>
            <a:spLocks noGrp="1"/>
          </p:cNvSpPr>
          <p:nvPr>
            <p:ph type="sldNum" sz="quarter" idx="12"/>
          </p:nvPr>
        </p:nvSpPr>
        <p:spPr/>
        <p:txBody>
          <a:bodyPr/>
          <a:lstStyle/>
          <a:p>
            <a:r>
              <a:rPr lang="de-DE"/>
              <a:t>Seminar 2, Folie </a:t>
            </a:r>
            <a:fld id="{36D3B09D-BF5C-4FAA-9E48-7ECE80253682}" type="slidenum">
              <a:rPr lang="de-DE" smtClean="0"/>
              <a:pPr/>
              <a:t>18</a:t>
            </a:fld>
            <a:endParaRPr lang="de-DE" dirty="0"/>
          </a:p>
        </p:txBody>
      </p:sp>
    </p:spTree>
    <p:extLst>
      <p:ext uri="{BB962C8B-B14F-4D97-AF65-F5344CB8AC3E}">
        <p14:creationId xmlns:p14="http://schemas.microsoft.com/office/powerpoint/2010/main" val="15699576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Volkswirtschaft: Kreislauf, Reproduktion</a:t>
            </a:r>
          </a:p>
        </p:txBody>
      </p:sp>
      <p:sp>
        <p:nvSpPr>
          <p:cNvPr id="3" name="Inhaltsplatzhalter 2"/>
          <p:cNvSpPr>
            <a:spLocks noGrp="1"/>
          </p:cNvSpPr>
          <p:nvPr>
            <p:ph idx="1"/>
          </p:nvPr>
        </p:nvSpPr>
        <p:spPr/>
        <p:txBody>
          <a:bodyPr>
            <a:normAutofit fontScale="85000" lnSpcReduction="10000"/>
          </a:bodyPr>
          <a:lstStyle/>
          <a:p>
            <a:r>
              <a:rPr lang="de-DE" dirty="0"/>
              <a:t>Alle verbrauchten Produktionsbedingungen müssen reproduziert werden!</a:t>
            </a:r>
          </a:p>
          <a:p>
            <a:r>
              <a:rPr lang="de-DE" dirty="0"/>
              <a:t>Bei identischer Reproduktion: Alle verbrauchten Ressourcen werden durch die gleichen (Qualität) und die gleiche Menge neu erzeugter Produkte ersetzt. </a:t>
            </a:r>
          </a:p>
          <a:p>
            <a:r>
              <a:rPr lang="de-DE" dirty="0"/>
              <a:t>Moderne Kapitalverwertungsgesellschaft</a:t>
            </a:r>
          </a:p>
          <a:p>
            <a:pPr lvl="1"/>
            <a:r>
              <a:rPr lang="de-DE" dirty="0"/>
              <a:t>Geldkreisläufe regeln die Reproduktion. </a:t>
            </a:r>
          </a:p>
          <a:p>
            <a:pPr lvl="1"/>
            <a:r>
              <a:rPr lang="de-DE" dirty="0"/>
              <a:t>Alle Güter sind austauschbar</a:t>
            </a:r>
          </a:p>
          <a:p>
            <a:pPr lvl="1"/>
            <a:r>
              <a:rPr lang="de-DE" dirty="0"/>
              <a:t>Für die Nutzung eines Gutes muss genau so viel gezahlt werden, wie die Reproduktion dieses Gutes kostet! (im Idealfall bei identischer Reproduktion)</a:t>
            </a:r>
          </a:p>
          <a:p>
            <a:pPr marL="0" indent="0">
              <a:buNone/>
            </a:pPr>
            <a:endParaRPr lang="de-DE" dirty="0"/>
          </a:p>
        </p:txBody>
      </p:sp>
      <p:sp>
        <p:nvSpPr>
          <p:cNvPr id="4" name="Datumsplatzhalter 3"/>
          <p:cNvSpPr>
            <a:spLocks noGrp="1"/>
          </p:cNvSpPr>
          <p:nvPr>
            <p:ph type="dt" sz="half" idx="10"/>
          </p:nvPr>
        </p:nvSpPr>
        <p:spPr/>
        <p:txBody>
          <a:bodyPr/>
          <a:lstStyle/>
          <a:p>
            <a:r>
              <a:rPr lang="de-DE" dirty="0"/>
              <a:t>Hochschule Neubrandenburg    WS 2016/2017</a:t>
            </a:r>
          </a:p>
        </p:txBody>
      </p:sp>
      <p:sp>
        <p:nvSpPr>
          <p:cNvPr id="5" name="Fußzeilenplatzhalter 4"/>
          <p:cNvSpPr>
            <a:spLocks noGrp="1"/>
          </p:cNvSpPr>
          <p:nvPr>
            <p:ph type="ftr" sz="quarter" idx="11"/>
          </p:nvPr>
        </p:nvSpPr>
        <p:spPr/>
        <p:txBody>
          <a:bodyPr/>
          <a:lstStyle/>
          <a:p>
            <a:r>
              <a:rPr lang="de-DE"/>
              <a:t>Dr. Rainer Land: Regionalökonomie</a:t>
            </a:r>
          </a:p>
        </p:txBody>
      </p:sp>
      <p:sp>
        <p:nvSpPr>
          <p:cNvPr id="6" name="Foliennummernplatzhalter 5"/>
          <p:cNvSpPr>
            <a:spLocks noGrp="1"/>
          </p:cNvSpPr>
          <p:nvPr>
            <p:ph type="sldNum" sz="quarter" idx="12"/>
          </p:nvPr>
        </p:nvSpPr>
        <p:spPr/>
        <p:txBody>
          <a:bodyPr/>
          <a:lstStyle/>
          <a:p>
            <a:r>
              <a:rPr lang="de-DE"/>
              <a:t>Seminar 2, Folie </a:t>
            </a:r>
            <a:fld id="{36D3B09D-BF5C-4FAA-9E48-7ECE80253682}" type="slidenum">
              <a:rPr lang="de-DE" smtClean="0"/>
              <a:pPr/>
              <a:t>19</a:t>
            </a:fld>
            <a:endParaRPr lang="de-DE" dirty="0"/>
          </a:p>
        </p:txBody>
      </p:sp>
    </p:spTree>
    <p:extLst>
      <p:ext uri="{BB962C8B-B14F-4D97-AF65-F5344CB8AC3E}">
        <p14:creationId xmlns:p14="http://schemas.microsoft.com/office/powerpoint/2010/main" val="1231411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Historische Produktionsweisen (</a:t>
            </a:r>
            <a:r>
              <a:rPr lang="de-DE" dirty="0" err="1"/>
              <a:t>Jarek</a:t>
            </a:r>
            <a:r>
              <a:rPr lang="de-DE" dirty="0"/>
              <a:t> Diamond)</a:t>
            </a:r>
          </a:p>
        </p:txBody>
      </p:sp>
      <p:sp>
        <p:nvSpPr>
          <p:cNvPr id="3" name="Inhaltsplatzhalter 2"/>
          <p:cNvSpPr>
            <a:spLocks noGrp="1"/>
          </p:cNvSpPr>
          <p:nvPr>
            <p:ph idx="1"/>
          </p:nvPr>
        </p:nvSpPr>
        <p:spPr/>
        <p:txBody>
          <a:bodyPr>
            <a:normAutofit fontScale="92500" lnSpcReduction="20000"/>
          </a:bodyPr>
          <a:lstStyle/>
          <a:p>
            <a:r>
              <a:rPr lang="de-DE" dirty="0"/>
              <a:t>Jäger und Sammler</a:t>
            </a:r>
          </a:p>
          <a:p>
            <a:r>
              <a:rPr lang="de-DE" dirty="0"/>
              <a:t>Nomadische Viehzüchter</a:t>
            </a:r>
          </a:p>
          <a:p>
            <a:r>
              <a:rPr lang="de-DE" dirty="0"/>
              <a:t>Ackerbaukulturen</a:t>
            </a:r>
          </a:p>
          <a:p>
            <a:r>
              <a:rPr lang="de-DE" dirty="0"/>
              <a:t>Beispiel: europäische Brandwirtschaft</a:t>
            </a:r>
          </a:p>
          <a:p>
            <a:r>
              <a:rPr lang="de-DE" dirty="0"/>
              <a:t>Asiatische Produktionsweise (z.B. Ägypten, Mesopotamien, China</a:t>
            </a:r>
          </a:p>
          <a:p>
            <a:r>
              <a:rPr lang="de-DE" dirty="0"/>
              <a:t>Antike Griechenland, Rom</a:t>
            </a:r>
          </a:p>
          <a:p>
            <a:r>
              <a:rPr lang="de-DE" dirty="0"/>
              <a:t>Feudale Agrargesellschaft</a:t>
            </a:r>
          </a:p>
          <a:p>
            <a:r>
              <a:rPr lang="de-DE" dirty="0"/>
              <a:t>Feudale Städte</a:t>
            </a:r>
          </a:p>
          <a:p>
            <a:r>
              <a:rPr lang="de-DE" dirty="0"/>
              <a:t>Kapitalistische </a:t>
            </a:r>
            <a:r>
              <a:rPr lang="de-DE" dirty="0" err="1"/>
              <a:t>Industriealisierung</a:t>
            </a:r>
            <a:endParaRPr lang="de-DE" dirty="0"/>
          </a:p>
        </p:txBody>
      </p:sp>
      <p:sp>
        <p:nvSpPr>
          <p:cNvPr id="4" name="Datumsplatzhalter 3"/>
          <p:cNvSpPr>
            <a:spLocks noGrp="1"/>
          </p:cNvSpPr>
          <p:nvPr>
            <p:ph type="dt" sz="half" idx="10"/>
          </p:nvPr>
        </p:nvSpPr>
        <p:spPr/>
        <p:txBody>
          <a:bodyPr/>
          <a:lstStyle/>
          <a:p>
            <a:r>
              <a:rPr lang="de-DE" dirty="0"/>
              <a:t>Hochschule Neubrandenburg    WS 2016/2017</a:t>
            </a:r>
          </a:p>
        </p:txBody>
      </p:sp>
      <p:sp>
        <p:nvSpPr>
          <p:cNvPr id="5" name="Fußzeilenplatzhalter 4"/>
          <p:cNvSpPr>
            <a:spLocks noGrp="1"/>
          </p:cNvSpPr>
          <p:nvPr>
            <p:ph type="ftr" sz="quarter" idx="11"/>
          </p:nvPr>
        </p:nvSpPr>
        <p:spPr/>
        <p:txBody>
          <a:bodyPr/>
          <a:lstStyle/>
          <a:p>
            <a:r>
              <a:rPr lang="de-DE"/>
              <a:t>Dr. Rainer Land: Regionalökonomie</a:t>
            </a:r>
          </a:p>
        </p:txBody>
      </p:sp>
      <p:sp>
        <p:nvSpPr>
          <p:cNvPr id="6" name="Foliennummernplatzhalter 5"/>
          <p:cNvSpPr>
            <a:spLocks noGrp="1"/>
          </p:cNvSpPr>
          <p:nvPr>
            <p:ph type="sldNum" sz="quarter" idx="12"/>
          </p:nvPr>
        </p:nvSpPr>
        <p:spPr/>
        <p:txBody>
          <a:bodyPr/>
          <a:lstStyle/>
          <a:p>
            <a:r>
              <a:rPr lang="de-DE"/>
              <a:t>Seminar 2, Folie </a:t>
            </a:r>
            <a:fld id="{36D3B09D-BF5C-4FAA-9E48-7ECE80253682}" type="slidenum">
              <a:rPr lang="de-DE" smtClean="0"/>
              <a:pPr/>
              <a:t>2</a:t>
            </a:fld>
            <a:endParaRPr lang="de-DE" dirty="0"/>
          </a:p>
        </p:txBody>
      </p:sp>
    </p:spTree>
    <p:extLst>
      <p:ext uri="{BB962C8B-B14F-4D97-AF65-F5344CB8AC3E}">
        <p14:creationId xmlns:p14="http://schemas.microsoft.com/office/powerpoint/2010/main" val="33208201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274638"/>
            <a:ext cx="7931224" cy="562074"/>
          </a:xfrm>
        </p:spPr>
        <p:txBody>
          <a:bodyPr/>
          <a:lstStyle/>
          <a:p>
            <a:r>
              <a:rPr lang="de-DE" dirty="0"/>
              <a:t>Input 	          				 Output</a:t>
            </a:r>
          </a:p>
        </p:txBody>
      </p:sp>
      <p:sp>
        <p:nvSpPr>
          <p:cNvPr id="4" name="Datumsplatzhalter 3"/>
          <p:cNvSpPr>
            <a:spLocks noGrp="1"/>
          </p:cNvSpPr>
          <p:nvPr>
            <p:ph type="dt" sz="half" idx="10"/>
          </p:nvPr>
        </p:nvSpPr>
        <p:spPr/>
        <p:txBody>
          <a:bodyPr/>
          <a:lstStyle/>
          <a:p>
            <a:r>
              <a:rPr lang="de-DE" dirty="0"/>
              <a:t>Hochschule Neubrandenburg    WS 2016/2017</a:t>
            </a:r>
          </a:p>
        </p:txBody>
      </p:sp>
      <p:sp>
        <p:nvSpPr>
          <p:cNvPr id="5" name="Fußzeilenplatzhalter 4"/>
          <p:cNvSpPr>
            <a:spLocks noGrp="1"/>
          </p:cNvSpPr>
          <p:nvPr>
            <p:ph type="ftr" sz="quarter" idx="11"/>
          </p:nvPr>
        </p:nvSpPr>
        <p:spPr/>
        <p:txBody>
          <a:bodyPr/>
          <a:lstStyle/>
          <a:p>
            <a:r>
              <a:rPr lang="de-DE"/>
              <a:t>Dr. Rainer Land: Regionalökonomie</a:t>
            </a:r>
          </a:p>
        </p:txBody>
      </p:sp>
      <p:sp>
        <p:nvSpPr>
          <p:cNvPr id="6" name="Foliennummernplatzhalter 5"/>
          <p:cNvSpPr>
            <a:spLocks noGrp="1"/>
          </p:cNvSpPr>
          <p:nvPr>
            <p:ph type="sldNum" sz="quarter" idx="12"/>
          </p:nvPr>
        </p:nvSpPr>
        <p:spPr/>
        <p:txBody>
          <a:bodyPr/>
          <a:lstStyle/>
          <a:p>
            <a:r>
              <a:rPr lang="de-DE"/>
              <a:t>Seminar 2, Folie </a:t>
            </a:r>
            <a:fld id="{36D3B09D-BF5C-4FAA-9E48-7ECE80253682}" type="slidenum">
              <a:rPr lang="de-DE" smtClean="0"/>
              <a:pPr/>
              <a:t>20</a:t>
            </a:fld>
            <a:endParaRPr lang="de-DE" dirty="0"/>
          </a:p>
        </p:txBody>
      </p:sp>
      <p:sp>
        <p:nvSpPr>
          <p:cNvPr id="7" name="Ellipse 6"/>
          <p:cNvSpPr/>
          <p:nvPr/>
        </p:nvSpPr>
        <p:spPr>
          <a:xfrm>
            <a:off x="3707904" y="1760767"/>
            <a:ext cx="2160240" cy="159622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3851920" y="2319623"/>
            <a:ext cx="1908212" cy="523220"/>
          </a:xfrm>
          <a:prstGeom prst="rect">
            <a:avLst/>
          </a:prstGeom>
          <a:noFill/>
        </p:spPr>
        <p:txBody>
          <a:bodyPr wrap="square" rtlCol="0">
            <a:spAutoFit/>
          </a:bodyPr>
          <a:lstStyle/>
          <a:p>
            <a:pPr algn="ctr"/>
            <a:r>
              <a:rPr lang="de-DE" sz="2800" b="1" dirty="0"/>
              <a:t>Produktion</a:t>
            </a:r>
          </a:p>
        </p:txBody>
      </p:sp>
      <p:sp>
        <p:nvSpPr>
          <p:cNvPr id="9" name="Textfeld 8"/>
          <p:cNvSpPr txBox="1"/>
          <p:nvPr/>
        </p:nvSpPr>
        <p:spPr>
          <a:xfrm>
            <a:off x="539552" y="1929606"/>
            <a:ext cx="2520280" cy="923330"/>
          </a:xfrm>
          <a:prstGeom prst="rect">
            <a:avLst/>
          </a:prstGeom>
          <a:noFill/>
          <a:ln w="38100">
            <a:solidFill>
              <a:srgbClr val="00B050"/>
            </a:solidFill>
          </a:ln>
        </p:spPr>
        <p:txBody>
          <a:bodyPr wrap="square" rtlCol="0">
            <a:spAutoFit/>
          </a:bodyPr>
          <a:lstStyle/>
          <a:p>
            <a:r>
              <a:rPr lang="de-DE" b="1" dirty="0"/>
              <a:t>Naturressourcen</a:t>
            </a:r>
          </a:p>
          <a:p>
            <a:r>
              <a:rPr lang="de-DE" dirty="0"/>
              <a:t>(Energie, Rohstoffe, Boden, Deponien …)</a:t>
            </a:r>
          </a:p>
        </p:txBody>
      </p:sp>
      <p:sp>
        <p:nvSpPr>
          <p:cNvPr id="10" name="Textfeld 9"/>
          <p:cNvSpPr txBox="1"/>
          <p:nvPr/>
        </p:nvSpPr>
        <p:spPr>
          <a:xfrm>
            <a:off x="107504" y="3028310"/>
            <a:ext cx="2952328" cy="369332"/>
          </a:xfrm>
          <a:prstGeom prst="rect">
            <a:avLst/>
          </a:prstGeom>
          <a:noFill/>
          <a:ln w="38100">
            <a:solidFill>
              <a:srgbClr val="FF0000"/>
            </a:solidFill>
          </a:ln>
        </p:spPr>
        <p:txBody>
          <a:bodyPr wrap="square" rtlCol="0">
            <a:spAutoFit/>
          </a:bodyPr>
          <a:lstStyle/>
          <a:p>
            <a:r>
              <a:rPr lang="de-DE" b="1" dirty="0"/>
              <a:t>Arbeit</a:t>
            </a:r>
          </a:p>
        </p:txBody>
      </p:sp>
      <p:sp>
        <p:nvSpPr>
          <p:cNvPr id="11" name="Textfeld 10"/>
          <p:cNvSpPr txBox="1"/>
          <p:nvPr/>
        </p:nvSpPr>
        <p:spPr>
          <a:xfrm>
            <a:off x="539552" y="3757682"/>
            <a:ext cx="2448272" cy="1200329"/>
          </a:xfrm>
          <a:prstGeom prst="rect">
            <a:avLst/>
          </a:prstGeom>
          <a:noFill/>
          <a:ln w="38100">
            <a:solidFill>
              <a:schemeClr val="tx2">
                <a:lumMod val="60000"/>
                <a:lumOff val="40000"/>
              </a:schemeClr>
            </a:solidFill>
          </a:ln>
        </p:spPr>
        <p:txBody>
          <a:bodyPr wrap="square" rtlCol="0">
            <a:spAutoFit/>
          </a:bodyPr>
          <a:lstStyle/>
          <a:p>
            <a:r>
              <a:rPr lang="de-DE" dirty="0"/>
              <a:t>Produzierte Produktionsmittel (Maschinen, Werkzeuge, Gebäude)</a:t>
            </a:r>
          </a:p>
        </p:txBody>
      </p:sp>
      <p:cxnSp>
        <p:nvCxnSpPr>
          <p:cNvPr id="13" name="Gerade Verbindung mit Pfeil 12"/>
          <p:cNvCxnSpPr/>
          <p:nvPr/>
        </p:nvCxnSpPr>
        <p:spPr>
          <a:xfrm>
            <a:off x="3203848" y="2492896"/>
            <a:ext cx="504056" cy="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5" name="Gerade Verbindung mit Pfeil 14"/>
          <p:cNvCxnSpPr/>
          <p:nvPr/>
        </p:nvCxnSpPr>
        <p:spPr>
          <a:xfrm flipV="1">
            <a:off x="3203848" y="2924944"/>
            <a:ext cx="648072" cy="288032"/>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Gerade Verbindung mit Pfeil 16"/>
          <p:cNvCxnSpPr/>
          <p:nvPr/>
        </p:nvCxnSpPr>
        <p:spPr>
          <a:xfrm flipV="1">
            <a:off x="3128501" y="3212976"/>
            <a:ext cx="864096" cy="1025752"/>
          </a:xfrm>
          <a:prstGeom prst="straightConnector1">
            <a:avLst/>
          </a:prstGeom>
          <a:ln w="5715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9" name="Gerade Verbindung mit Pfeil 18"/>
          <p:cNvCxnSpPr/>
          <p:nvPr/>
        </p:nvCxnSpPr>
        <p:spPr>
          <a:xfrm>
            <a:off x="5978551" y="2276872"/>
            <a:ext cx="504056" cy="0"/>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feld 19"/>
          <p:cNvSpPr txBox="1"/>
          <p:nvPr/>
        </p:nvSpPr>
        <p:spPr>
          <a:xfrm>
            <a:off x="6588224" y="1953706"/>
            <a:ext cx="1944216" cy="646331"/>
          </a:xfrm>
          <a:prstGeom prst="rect">
            <a:avLst/>
          </a:prstGeom>
          <a:noFill/>
          <a:ln w="76200">
            <a:solidFill>
              <a:schemeClr val="tx1"/>
            </a:solidFill>
          </a:ln>
        </p:spPr>
        <p:txBody>
          <a:bodyPr wrap="square" rtlCol="0">
            <a:spAutoFit/>
          </a:bodyPr>
          <a:lstStyle/>
          <a:p>
            <a:pPr algn="ctr"/>
            <a:r>
              <a:rPr lang="de-DE" dirty="0">
                <a:ln>
                  <a:solidFill>
                    <a:srgbClr val="FFFF00"/>
                  </a:solidFill>
                </a:ln>
                <a:effectLst/>
              </a:rPr>
              <a:t>Produkte und Leistungen</a:t>
            </a:r>
          </a:p>
        </p:txBody>
      </p:sp>
      <p:cxnSp>
        <p:nvCxnSpPr>
          <p:cNvPr id="29" name="Gerade Verbindung mit Pfeil 28"/>
          <p:cNvCxnSpPr/>
          <p:nvPr/>
        </p:nvCxnSpPr>
        <p:spPr>
          <a:xfrm flipH="1">
            <a:off x="3128502" y="4653136"/>
            <a:ext cx="3603738" cy="0"/>
          </a:xfrm>
          <a:prstGeom prst="straightConnector1">
            <a:avLst/>
          </a:prstGeom>
          <a:ln w="57150">
            <a:solidFill>
              <a:srgbClr val="0070C0"/>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31" name="Gerade Verbindung 30"/>
          <p:cNvCxnSpPr/>
          <p:nvPr/>
        </p:nvCxnSpPr>
        <p:spPr>
          <a:xfrm>
            <a:off x="6732240" y="2652410"/>
            <a:ext cx="0" cy="1872208"/>
          </a:xfrm>
          <a:prstGeom prst="line">
            <a:avLst/>
          </a:prstGeom>
          <a:ln w="76200">
            <a:prstDash val="lgDash"/>
          </a:ln>
        </p:spPr>
        <p:style>
          <a:lnRef idx="1">
            <a:schemeClr val="accent1"/>
          </a:lnRef>
          <a:fillRef idx="0">
            <a:schemeClr val="accent1"/>
          </a:fillRef>
          <a:effectRef idx="0">
            <a:schemeClr val="accent1"/>
          </a:effectRef>
          <a:fontRef idx="minor">
            <a:schemeClr val="tx1"/>
          </a:fontRef>
        </p:style>
      </p:cxnSp>
      <p:sp>
        <p:nvSpPr>
          <p:cNvPr id="32" name="Textfeld 31"/>
          <p:cNvSpPr txBox="1"/>
          <p:nvPr/>
        </p:nvSpPr>
        <p:spPr>
          <a:xfrm>
            <a:off x="3447208" y="3915562"/>
            <a:ext cx="3174459" cy="646331"/>
          </a:xfrm>
          <a:prstGeom prst="rect">
            <a:avLst/>
          </a:prstGeom>
          <a:noFill/>
        </p:spPr>
        <p:txBody>
          <a:bodyPr wrap="none" rtlCol="0">
            <a:spAutoFit/>
          </a:bodyPr>
          <a:lstStyle/>
          <a:p>
            <a:r>
              <a:rPr lang="de-DE" dirty="0">
                <a:solidFill>
                  <a:srgbClr val="0070C0"/>
                </a:solidFill>
              </a:rPr>
              <a:t>Reproduktion (Ersatz) der </a:t>
            </a:r>
            <a:br>
              <a:rPr lang="de-DE" dirty="0">
                <a:solidFill>
                  <a:srgbClr val="0070C0"/>
                </a:solidFill>
              </a:rPr>
            </a:br>
            <a:r>
              <a:rPr lang="de-DE" dirty="0">
                <a:solidFill>
                  <a:srgbClr val="0070C0"/>
                </a:solidFill>
              </a:rPr>
              <a:t>verbrauchten Produktionsmittel</a:t>
            </a:r>
          </a:p>
        </p:txBody>
      </p:sp>
      <p:cxnSp>
        <p:nvCxnSpPr>
          <p:cNvPr id="35" name="Gerade Verbindung 34"/>
          <p:cNvCxnSpPr/>
          <p:nvPr/>
        </p:nvCxnSpPr>
        <p:spPr>
          <a:xfrm>
            <a:off x="7884368" y="2852936"/>
            <a:ext cx="0" cy="2736304"/>
          </a:xfrm>
          <a:prstGeom prst="line">
            <a:avLst/>
          </a:prstGeom>
          <a:ln w="57150">
            <a:solidFill>
              <a:srgbClr val="FF0000"/>
            </a:solidFill>
            <a:prstDash val="dashDot"/>
          </a:ln>
        </p:spPr>
        <p:style>
          <a:lnRef idx="1">
            <a:schemeClr val="accent1"/>
          </a:lnRef>
          <a:fillRef idx="0">
            <a:schemeClr val="accent1"/>
          </a:fillRef>
          <a:effectRef idx="0">
            <a:schemeClr val="accent1"/>
          </a:effectRef>
          <a:fontRef idx="minor">
            <a:schemeClr val="tx1"/>
          </a:fontRef>
        </p:style>
      </p:cxnSp>
      <p:sp>
        <p:nvSpPr>
          <p:cNvPr id="38" name="Ellipse 37"/>
          <p:cNvSpPr/>
          <p:nvPr/>
        </p:nvSpPr>
        <p:spPr>
          <a:xfrm>
            <a:off x="3079422" y="5392235"/>
            <a:ext cx="3278088" cy="936104"/>
          </a:xfrm>
          <a:prstGeom prst="ellipse">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FF0000"/>
                </a:solidFill>
              </a:rPr>
              <a:t>Privater Konsum = Reproduktion der Arbeitsfähigkeit</a:t>
            </a:r>
          </a:p>
        </p:txBody>
      </p:sp>
      <p:cxnSp>
        <p:nvCxnSpPr>
          <p:cNvPr id="42" name="Gerade Verbindung mit Pfeil 41"/>
          <p:cNvCxnSpPr/>
          <p:nvPr/>
        </p:nvCxnSpPr>
        <p:spPr>
          <a:xfrm flipH="1">
            <a:off x="6588224" y="5733256"/>
            <a:ext cx="1224136" cy="0"/>
          </a:xfrm>
          <a:prstGeom prst="straightConnector1">
            <a:avLst/>
          </a:prstGeom>
          <a:ln w="57150">
            <a:solidFill>
              <a:srgbClr val="FF0000"/>
            </a:solidFill>
            <a:prstDash val="dashDot"/>
            <a:tailEnd type="arrow"/>
          </a:ln>
        </p:spPr>
        <p:style>
          <a:lnRef idx="1">
            <a:schemeClr val="accent1"/>
          </a:lnRef>
          <a:fillRef idx="0">
            <a:schemeClr val="accent1"/>
          </a:fillRef>
          <a:effectRef idx="0">
            <a:schemeClr val="accent1"/>
          </a:effectRef>
          <a:fontRef idx="minor">
            <a:schemeClr val="tx1"/>
          </a:fontRef>
        </p:style>
      </p:cxnSp>
      <p:cxnSp>
        <p:nvCxnSpPr>
          <p:cNvPr id="46" name="Gerade Verbindung mit Pfeil 45"/>
          <p:cNvCxnSpPr/>
          <p:nvPr/>
        </p:nvCxnSpPr>
        <p:spPr>
          <a:xfrm flipV="1">
            <a:off x="251520" y="3501008"/>
            <a:ext cx="0" cy="2340260"/>
          </a:xfrm>
          <a:prstGeom prst="straightConnector1">
            <a:avLst/>
          </a:prstGeom>
          <a:ln w="57150">
            <a:solidFill>
              <a:srgbClr val="FF0000"/>
            </a:solidFill>
            <a:prstDash val="dashDot"/>
            <a:tailEnd type="arrow"/>
          </a:ln>
        </p:spPr>
        <p:style>
          <a:lnRef idx="1">
            <a:schemeClr val="accent1"/>
          </a:lnRef>
          <a:fillRef idx="0">
            <a:schemeClr val="accent1"/>
          </a:fillRef>
          <a:effectRef idx="0">
            <a:schemeClr val="accent1"/>
          </a:effectRef>
          <a:fontRef idx="minor">
            <a:schemeClr val="tx1"/>
          </a:fontRef>
        </p:style>
      </p:cxnSp>
      <p:cxnSp>
        <p:nvCxnSpPr>
          <p:cNvPr id="49" name="Gerade Verbindung 48"/>
          <p:cNvCxnSpPr/>
          <p:nvPr/>
        </p:nvCxnSpPr>
        <p:spPr>
          <a:xfrm flipH="1">
            <a:off x="251520" y="5841268"/>
            <a:ext cx="2448272" cy="0"/>
          </a:xfrm>
          <a:prstGeom prst="line">
            <a:avLst/>
          </a:prstGeom>
          <a:ln w="57150">
            <a:solidFill>
              <a:srgbClr val="FF0000"/>
            </a:solidFill>
            <a:prstDash val="dashDot"/>
          </a:ln>
        </p:spPr>
        <p:style>
          <a:lnRef idx="1">
            <a:schemeClr val="accent1"/>
          </a:lnRef>
          <a:fillRef idx="0">
            <a:schemeClr val="accent1"/>
          </a:fillRef>
          <a:effectRef idx="0">
            <a:schemeClr val="accent1"/>
          </a:effectRef>
          <a:fontRef idx="minor">
            <a:schemeClr val="tx1"/>
          </a:fontRef>
        </p:style>
      </p:cxnSp>
      <p:sp>
        <p:nvSpPr>
          <p:cNvPr id="52" name="Textfeld 51"/>
          <p:cNvSpPr txBox="1"/>
          <p:nvPr/>
        </p:nvSpPr>
        <p:spPr>
          <a:xfrm>
            <a:off x="6876256" y="5843164"/>
            <a:ext cx="1656184" cy="369332"/>
          </a:xfrm>
          <a:prstGeom prst="rect">
            <a:avLst/>
          </a:prstGeom>
          <a:noFill/>
        </p:spPr>
        <p:txBody>
          <a:bodyPr wrap="square" rtlCol="0">
            <a:spAutoFit/>
          </a:bodyPr>
          <a:lstStyle/>
          <a:p>
            <a:r>
              <a:rPr lang="de-DE" dirty="0">
                <a:solidFill>
                  <a:srgbClr val="FF0000"/>
                </a:solidFill>
              </a:rPr>
              <a:t>Konsumgüter</a:t>
            </a:r>
          </a:p>
        </p:txBody>
      </p:sp>
      <p:sp>
        <p:nvSpPr>
          <p:cNvPr id="53" name="Textfeld 52"/>
          <p:cNvSpPr txBox="1"/>
          <p:nvPr/>
        </p:nvSpPr>
        <p:spPr>
          <a:xfrm>
            <a:off x="217458" y="5927503"/>
            <a:ext cx="2448272" cy="369332"/>
          </a:xfrm>
          <a:prstGeom prst="rect">
            <a:avLst/>
          </a:prstGeom>
          <a:noFill/>
        </p:spPr>
        <p:txBody>
          <a:bodyPr wrap="square" rtlCol="0">
            <a:spAutoFit/>
          </a:bodyPr>
          <a:lstStyle/>
          <a:p>
            <a:r>
              <a:rPr lang="de-DE" dirty="0">
                <a:solidFill>
                  <a:srgbClr val="FF0000"/>
                </a:solidFill>
              </a:rPr>
              <a:t>Arbeitskraft</a:t>
            </a:r>
          </a:p>
        </p:txBody>
      </p:sp>
      <p:cxnSp>
        <p:nvCxnSpPr>
          <p:cNvPr id="55" name="Gerade Verbindung 54"/>
          <p:cNvCxnSpPr/>
          <p:nvPr/>
        </p:nvCxnSpPr>
        <p:spPr>
          <a:xfrm flipV="1">
            <a:off x="7452320" y="1484784"/>
            <a:ext cx="0" cy="275983"/>
          </a:xfrm>
          <a:prstGeom prst="line">
            <a:avLst/>
          </a:prstGeom>
          <a:ln w="57150">
            <a:solidFill>
              <a:srgbClr val="00B050"/>
            </a:solidFill>
            <a:prstDash val="sysDash"/>
          </a:ln>
        </p:spPr>
        <p:style>
          <a:lnRef idx="1">
            <a:schemeClr val="accent1"/>
          </a:lnRef>
          <a:fillRef idx="0">
            <a:schemeClr val="accent1"/>
          </a:fillRef>
          <a:effectRef idx="0">
            <a:schemeClr val="accent1"/>
          </a:effectRef>
          <a:fontRef idx="minor">
            <a:schemeClr val="tx1"/>
          </a:fontRef>
        </p:style>
      </p:cxnSp>
      <p:cxnSp>
        <p:nvCxnSpPr>
          <p:cNvPr id="57" name="Gerade Verbindung 56"/>
          <p:cNvCxnSpPr/>
          <p:nvPr/>
        </p:nvCxnSpPr>
        <p:spPr>
          <a:xfrm flipH="1">
            <a:off x="1691680" y="1484784"/>
            <a:ext cx="5760640" cy="0"/>
          </a:xfrm>
          <a:prstGeom prst="line">
            <a:avLst/>
          </a:prstGeom>
          <a:ln w="57150">
            <a:solidFill>
              <a:srgbClr val="00B050"/>
            </a:solidFill>
            <a:prstDash val="sysDash"/>
          </a:ln>
        </p:spPr>
        <p:style>
          <a:lnRef idx="1">
            <a:schemeClr val="accent1"/>
          </a:lnRef>
          <a:fillRef idx="0">
            <a:schemeClr val="accent1"/>
          </a:fillRef>
          <a:effectRef idx="0">
            <a:schemeClr val="accent1"/>
          </a:effectRef>
          <a:fontRef idx="minor">
            <a:schemeClr val="tx1"/>
          </a:fontRef>
        </p:style>
      </p:cxnSp>
      <p:cxnSp>
        <p:nvCxnSpPr>
          <p:cNvPr id="59" name="Gerade Verbindung mit Pfeil 58"/>
          <p:cNvCxnSpPr/>
          <p:nvPr/>
        </p:nvCxnSpPr>
        <p:spPr>
          <a:xfrm>
            <a:off x="1691680" y="1484784"/>
            <a:ext cx="0" cy="275983"/>
          </a:xfrm>
          <a:prstGeom prst="straightConnector1">
            <a:avLst/>
          </a:prstGeom>
          <a:ln w="57150">
            <a:solidFill>
              <a:srgbClr val="00B05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2560113" y="980728"/>
            <a:ext cx="3922494" cy="369332"/>
          </a:xfrm>
          <a:prstGeom prst="rect">
            <a:avLst/>
          </a:prstGeom>
          <a:noFill/>
        </p:spPr>
        <p:txBody>
          <a:bodyPr wrap="square" rtlCol="0">
            <a:spAutoFit/>
          </a:bodyPr>
          <a:lstStyle/>
          <a:p>
            <a:r>
              <a:rPr lang="de-DE" dirty="0" err="1">
                <a:solidFill>
                  <a:srgbClr val="00B050"/>
                </a:solidFill>
              </a:rPr>
              <a:t>Evtl</a:t>
            </a:r>
            <a:r>
              <a:rPr lang="de-DE" dirty="0">
                <a:solidFill>
                  <a:srgbClr val="00B050"/>
                </a:solidFill>
              </a:rPr>
              <a:t>: Reproduktion der Naturressourcen</a:t>
            </a:r>
          </a:p>
        </p:txBody>
      </p:sp>
    </p:spTree>
    <p:extLst>
      <p:ext uri="{BB962C8B-B14F-4D97-AF65-F5344CB8AC3E}">
        <p14:creationId xmlns:p14="http://schemas.microsoft.com/office/powerpoint/2010/main" val="809328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additive="base">
                                        <p:cTn id="31" dur="500" fill="hold"/>
                                        <p:tgtEl>
                                          <p:spTgt spid="31"/>
                                        </p:tgtEl>
                                        <p:attrNameLst>
                                          <p:attrName>ppt_x</p:attrName>
                                        </p:attrNameLst>
                                      </p:cBhvr>
                                      <p:tavLst>
                                        <p:tav tm="0">
                                          <p:val>
                                            <p:strVal val="#ppt_x"/>
                                          </p:val>
                                        </p:tav>
                                        <p:tav tm="100000">
                                          <p:val>
                                            <p:strVal val="#ppt_x"/>
                                          </p:val>
                                        </p:tav>
                                      </p:tavLst>
                                    </p:anim>
                                    <p:anim calcmode="lin" valueType="num">
                                      <p:cBhvr additive="base">
                                        <p:cTn id="32" dur="500" fill="hold"/>
                                        <p:tgtEl>
                                          <p:spTgt spid="3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2"/>
                                        </p:tgtEl>
                                        <p:attrNameLst>
                                          <p:attrName>style.visibility</p:attrName>
                                        </p:attrNameLst>
                                      </p:cBhvr>
                                      <p:to>
                                        <p:strVal val="visible"/>
                                      </p:to>
                                    </p:set>
                                    <p:anim calcmode="lin" valueType="num">
                                      <p:cBhvr additive="base">
                                        <p:cTn id="35" dur="500" fill="hold"/>
                                        <p:tgtEl>
                                          <p:spTgt spid="32"/>
                                        </p:tgtEl>
                                        <p:attrNameLst>
                                          <p:attrName>ppt_x</p:attrName>
                                        </p:attrNameLst>
                                      </p:cBhvr>
                                      <p:tavLst>
                                        <p:tav tm="0">
                                          <p:val>
                                            <p:strVal val="#ppt_x"/>
                                          </p:val>
                                        </p:tav>
                                        <p:tav tm="100000">
                                          <p:val>
                                            <p:strVal val="#ppt_x"/>
                                          </p:val>
                                        </p:tav>
                                      </p:tavLst>
                                    </p:anim>
                                    <p:anim calcmode="lin" valueType="num">
                                      <p:cBhvr additive="base">
                                        <p:cTn id="36" dur="500" fill="hold"/>
                                        <p:tgtEl>
                                          <p:spTgt spid="32"/>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9"/>
                                        </p:tgtEl>
                                        <p:attrNameLst>
                                          <p:attrName>style.visibility</p:attrName>
                                        </p:attrNameLst>
                                      </p:cBhvr>
                                      <p:to>
                                        <p:strVal val="visible"/>
                                      </p:to>
                                    </p:set>
                                    <p:anim calcmode="lin" valueType="num">
                                      <p:cBhvr additive="base">
                                        <p:cTn id="39" dur="500" fill="hold"/>
                                        <p:tgtEl>
                                          <p:spTgt spid="29"/>
                                        </p:tgtEl>
                                        <p:attrNameLst>
                                          <p:attrName>ppt_x</p:attrName>
                                        </p:attrNameLst>
                                      </p:cBhvr>
                                      <p:tavLst>
                                        <p:tav tm="0">
                                          <p:val>
                                            <p:strVal val="#ppt_x"/>
                                          </p:val>
                                        </p:tav>
                                        <p:tav tm="100000">
                                          <p:val>
                                            <p:strVal val="#ppt_x"/>
                                          </p:val>
                                        </p:tav>
                                      </p:tavLst>
                                    </p:anim>
                                    <p:anim calcmode="lin" valueType="num">
                                      <p:cBhvr additive="base">
                                        <p:cTn id="40"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8"/>
                                        </p:tgtEl>
                                        <p:attrNameLst>
                                          <p:attrName>style.visibility</p:attrName>
                                        </p:attrNameLst>
                                      </p:cBhvr>
                                      <p:to>
                                        <p:strVal val="visible"/>
                                      </p:to>
                                    </p:set>
                                    <p:anim calcmode="lin" valueType="num">
                                      <p:cBhvr additive="base">
                                        <p:cTn id="45" dur="500" fill="hold"/>
                                        <p:tgtEl>
                                          <p:spTgt spid="38"/>
                                        </p:tgtEl>
                                        <p:attrNameLst>
                                          <p:attrName>ppt_x</p:attrName>
                                        </p:attrNameLst>
                                      </p:cBhvr>
                                      <p:tavLst>
                                        <p:tav tm="0">
                                          <p:val>
                                            <p:strVal val="#ppt_x"/>
                                          </p:val>
                                        </p:tav>
                                        <p:tav tm="100000">
                                          <p:val>
                                            <p:strVal val="#ppt_x"/>
                                          </p:val>
                                        </p:tav>
                                      </p:tavLst>
                                    </p:anim>
                                    <p:anim calcmode="lin" valueType="num">
                                      <p:cBhvr additive="base">
                                        <p:cTn id="46" dur="500" fill="hold"/>
                                        <p:tgtEl>
                                          <p:spTgt spid="38"/>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5"/>
                                        </p:tgtEl>
                                        <p:attrNameLst>
                                          <p:attrName>style.visibility</p:attrName>
                                        </p:attrNameLst>
                                      </p:cBhvr>
                                      <p:to>
                                        <p:strVal val="visible"/>
                                      </p:to>
                                    </p:set>
                                    <p:anim calcmode="lin" valueType="num">
                                      <p:cBhvr additive="base">
                                        <p:cTn id="49" dur="500" fill="hold"/>
                                        <p:tgtEl>
                                          <p:spTgt spid="35"/>
                                        </p:tgtEl>
                                        <p:attrNameLst>
                                          <p:attrName>ppt_x</p:attrName>
                                        </p:attrNameLst>
                                      </p:cBhvr>
                                      <p:tavLst>
                                        <p:tav tm="0">
                                          <p:val>
                                            <p:strVal val="#ppt_x"/>
                                          </p:val>
                                        </p:tav>
                                        <p:tav tm="100000">
                                          <p:val>
                                            <p:strVal val="#ppt_x"/>
                                          </p:val>
                                        </p:tav>
                                      </p:tavLst>
                                    </p:anim>
                                    <p:anim calcmode="lin" valueType="num">
                                      <p:cBhvr additive="base">
                                        <p:cTn id="50" dur="500" fill="hold"/>
                                        <p:tgtEl>
                                          <p:spTgt spid="35"/>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42"/>
                                        </p:tgtEl>
                                        <p:attrNameLst>
                                          <p:attrName>style.visibility</p:attrName>
                                        </p:attrNameLst>
                                      </p:cBhvr>
                                      <p:to>
                                        <p:strVal val="visible"/>
                                      </p:to>
                                    </p:set>
                                    <p:anim calcmode="lin" valueType="num">
                                      <p:cBhvr additive="base">
                                        <p:cTn id="53" dur="500" fill="hold"/>
                                        <p:tgtEl>
                                          <p:spTgt spid="42"/>
                                        </p:tgtEl>
                                        <p:attrNameLst>
                                          <p:attrName>ppt_x</p:attrName>
                                        </p:attrNameLst>
                                      </p:cBhvr>
                                      <p:tavLst>
                                        <p:tav tm="0">
                                          <p:val>
                                            <p:strVal val="#ppt_x"/>
                                          </p:val>
                                        </p:tav>
                                        <p:tav tm="100000">
                                          <p:val>
                                            <p:strVal val="#ppt_x"/>
                                          </p:val>
                                        </p:tav>
                                      </p:tavLst>
                                    </p:anim>
                                    <p:anim calcmode="lin" valueType="num">
                                      <p:cBhvr additive="base">
                                        <p:cTn id="54" dur="500" fill="hold"/>
                                        <p:tgtEl>
                                          <p:spTgt spid="42"/>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52"/>
                                        </p:tgtEl>
                                        <p:attrNameLst>
                                          <p:attrName>style.visibility</p:attrName>
                                        </p:attrNameLst>
                                      </p:cBhvr>
                                      <p:to>
                                        <p:strVal val="visible"/>
                                      </p:to>
                                    </p:set>
                                    <p:anim calcmode="lin" valueType="num">
                                      <p:cBhvr additive="base">
                                        <p:cTn id="57" dur="500" fill="hold"/>
                                        <p:tgtEl>
                                          <p:spTgt spid="52"/>
                                        </p:tgtEl>
                                        <p:attrNameLst>
                                          <p:attrName>ppt_x</p:attrName>
                                        </p:attrNameLst>
                                      </p:cBhvr>
                                      <p:tavLst>
                                        <p:tav tm="0">
                                          <p:val>
                                            <p:strVal val="#ppt_x"/>
                                          </p:val>
                                        </p:tav>
                                        <p:tav tm="100000">
                                          <p:val>
                                            <p:strVal val="#ppt_x"/>
                                          </p:val>
                                        </p:tav>
                                      </p:tavLst>
                                    </p:anim>
                                    <p:anim calcmode="lin" valueType="num">
                                      <p:cBhvr additive="base">
                                        <p:cTn id="58"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49"/>
                                        </p:tgtEl>
                                        <p:attrNameLst>
                                          <p:attrName>style.visibility</p:attrName>
                                        </p:attrNameLst>
                                      </p:cBhvr>
                                      <p:to>
                                        <p:strVal val="visible"/>
                                      </p:to>
                                    </p:set>
                                    <p:anim calcmode="lin" valueType="num">
                                      <p:cBhvr additive="base">
                                        <p:cTn id="63" dur="500" fill="hold"/>
                                        <p:tgtEl>
                                          <p:spTgt spid="49"/>
                                        </p:tgtEl>
                                        <p:attrNameLst>
                                          <p:attrName>ppt_x</p:attrName>
                                        </p:attrNameLst>
                                      </p:cBhvr>
                                      <p:tavLst>
                                        <p:tav tm="0">
                                          <p:val>
                                            <p:strVal val="#ppt_x"/>
                                          </p:val>
                                        </p:tav>
                                        <p:tav tm="100000">
                                          <p:val>
                                            <p:strVal val="#ppt_x"/>
                                          </p:val>
                                        </p:tav>
                                      </p:tavLst>
                                    </p:anim>
                                    <p:anim calcmode="lin" valueType="num">
                                      <p:cBhvr additive="base">
                                        <p:cTn id="64" dur="500" fill="hold"/>
                                        <p:tgtEl>
                                          <p:spTgt spid="49"/>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53"/>
                                        </p:tgtEl>
                                        <p:attrNameLst>
                                          <p:attrName>style.visibility</p:attrName>
                                        </p:attrNameLst>
                                      </p:cBhvr>
                                      <p:to>
                                        <p:strVal val="visible"/>
                                      </p:to>
                                    </p:set>
                                    <p:anim calcmode="lin" valueType="num">
                                      <p:cBhvr additive="base">
                                        <p:cTn id="67" dur="500" fill="hold"/>
                                        <p:tgtEl>
                                          <p:spTgt spid="53"/>
                                        </p:tgtEl>
                                        <p:attrNameLst>
                                          <p:attrName>ppt_x</p:attrName>
                                        </p:attrNameLst>
                                      </p:cBhvr>
                                      <p:tavLst>
                                        <p:tav tm="0">
                                          <p:val>
                                            <p:strVal val="#ppt_x"/>
                                          </p:val>
                                        </p:tav>
                                        <p:tav tm="100000">
                                          <p:val>
                                            <p:strVal val="#ppt_x"/>
                                          </p:val>
                                        </p:tav>
                                      </p:tavLst>
                                    </p:anim>
                                    <p:anim calcmode="lin" valueType="num">
                                      <p:cBhvr additive="base">
                                        <p:cTn id="68" dur="500" fill="hold"/>
                                        <p:tgtEl>
                                          <p:spTgt spid="53"/>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46"/>
                                        </p:tgtEl>
                                        <p:attrNameLst>
                                          <p:attrName>style.visibility</p:attrName>
                                        </p:attrNameLst>
                                      </p:cBhvr>
                                      <p:to>
                                        <p:strVal val="visible"/>
                                      </p:to>
                                    </p:set>
                                    <p:anim calcmode="lin" valueType="num">
                                      <p:cBhvr additive="base">
                                        <p:cTn id="71" dur="500" fill="hold"/>
                                        <p:tgtEl>
                                          <p:spTgt spid="46"/>
                                        </p:tgtEl>
                                        <p:attrNameLst>
                                          <p:attrName>ppt_x</p:attrName>
                                        </p:attrNameLst>
                                      </p:cBhvr>
                                      <p:tavLst>
                                        <p:tav tm="0">
                                          <p:val>
                                            <p:strVal val="#ppt_x"/>
                                          </p:val>
                                        </p:tav>
                                        <p:tav tm="100000">
                                          <p:val>
                                            <p:strVal val="#ppt_x"/>
                                          </p:val>
                                        </p:tav>
                                      </p:tavLst>
                                    </p:anim>
                                    <p:anim calcmode="lin" valueType="num">
                                      <p:cBhvr additive="base">
                                        <p:cTn id="72"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55"/>
                                        </p:tgtEl>
                                        <p:attrNameLst>
                                          <p:attrName>style.visibility</p:attrName>
                                        </p:attrNameLst>
                                      </p:cBhvr>
                                      <p:to>
                                        <p:strVal val="visible"/>
                                      </p:to>
                                    </p:set>
                                    <p:anim calcmode="lin" valueType="num">
                                      <p:cBhvr additive="base">
                                        <p:cTn id="77" dur="500" fill="hold"/>
                                        <p:tgtEl>
                                          <p:spTgt spid="55"/>
                                        </p:tgtEl>
                                        <p:attrNameLst>
                                          <p:attrName>ppt_x</p:attrName>
                                        </p:attrNameLst>
                                      </p:cBhvr>
                                      <p:tavLst>
                                        <p:tav tm="0">
                                          <p:val>
                                            <p:strVal val="#ppt_x"/>
                                          </p:val>
                                        </p:tav>
                                        <p:tav tm="100000">
                                          <p:val>
                                            <p:strVal val="#ppt_x"/>
                                          </p:val>
                                        </p:tav>
                                      </p:tavLst>
                                    </p:anim>
                                    <p:anim calcmode="lin" valueType="num">
                                      <p:cBhvr additive="base">
                                        <p:cTn id="78" dur="500" fill="hold"/>
                                        <p:tgtEl>
                                          <p:spTgt spid="55"/>
                                        </p:tgtEl>
                                        <p:attrNameLst>
                                          <p:attrName>ppt_y</p:attrName>
                                        </p:attrNameLst>
                                      </p:cBhvr>
                                      <p:tavLst>
                                        <p:tav tm="0">
                                          <p:val>
                                            <p:strVal val="1+#ppt_h/2"/>
                                          </p:val>
                                        </p:tav>
                                        <p:tav tm="100000">
                                          <p:val>
                                            <p:strVal val="#ppt_y"/>
                                          </p:val>
                                        </p:tav>
                                      </p:tavLst>
                                    </p:anim>
                                  </p:childTnLst>
                                </p:cTn>
                              </p:par>
                              <p:par>
                                <p:cTn id="79" presetID="2" presetClass="entr" presetSubtype="4" fill="hold" nodeType="withEffect">
                                  <p:stCondLst>
                                    <p:cond delay="0"/>
                                  </p:stCondLst>
                                  <p:childTnLst>
                                    <p:set>
                                      <p:cBhvr>
                                        <p:cTn id="80" dur="1" fill="hold">
                                          <p:stCondLst>
                                            <p:cond delay="0"/>
                                          </p:stCondLst>
                                        </p:cTn>
                                        <p:tgtEl>
                                          <p:spTgt spid="57"/>
                                        </p:tgtEl>
                                        <p:attrNameLst>
                                          <p:attrName>style.visibility</p:attrName>
                                        </p:attrNameLst>
                                      </p:cBhvr>
                                      <p:to>
                                        <p:strVal val="visible"/>
                                      </p:to>
                                    </p:set>
                                    <p:anim calcmode="lin" valueType="num">
                                      <p:cBhvr additive="base">
                                        <p:cTn id="81" dur="500" fill="hold"/>
                                        <p:tgtEl>
                                          <p:spTgt spid="57"/>
                                        </p:tgtEl>
                                        <p:attrNameLst>
                                          <p:attrName>ppt_x</p:attrName>
                                        </p:attrNameLst>
                                      </p:cBhvr>
                                      <p:tavLst>
                                        <p:tav tm="0">
                                          <p:val>
                                            <p:strVal val="#ppt_x"/>
                                          </p:val>
                                        </p:tav>
                                        <p:tav tm="100000">
                                          <p:val>
                                            <p:strVal val="#ppt_x"/>
                                          </p:val>
                                        </p:tav>
                                      </p:tavLst>
                                    </p:anim>
                                    <p:anim calcmode="lin" valueType="num">
                                      <p:cBhvr additive="base">
                                        <p:cTn id="82" dur="500" fill="hold"/>
                                        <p:tgtEl>
                                          <p:spTgt spid="57"/>
                                        </p:tgtEl>
                                        <p:attrNameLst>
                                          <p:attrName>ppt_y</p:attrName>
                                        </p:attrNameLst>
                                      </p:cBhvr>
                                      <p:tavLst>
                                        <p:tav tm="0">
                                          <p:val>
                                            <p:strVal val="1+#ppt_h/2"/>
                                          </p:val>
                                        </p:tav>
                                        <p:tav tm="100000">
                                          <p:val>
                                            <p:strVal val="#ppt_y"/>
                                          </p:val>
                                        </p:tav>
                                      </p:tavLst>
                                    </p:anim>
                                  </p:childTnLst>
                                </p:cTn>
                              </p:par>
                              <p:par>
                                <p:cTn id="83" presetID="2" presetClass="entr" presetSubtype="4" fill="hold" nodeType="withEffect">
                                  <p:stCondLst>
                                    <p:cond delay="0"/>
                                  </p:stCondLst>
                                  <p:childTnLst>
                                    <p:set>
                                      <p:cBhvr>
                                        <p:cTn id="84" dur="1" fill="hold">
                                          <p:stCondLst>
                                            <p:cond delay="0"/>
                                          </p:stCondLst>
                                        </p:cTn>
                                        <p:tgtEl>
                                          <p:spTgt spid="59"/>
                                        </p:tgtEl>
                                        <p:attrNameLst>
                                          <p:attrName>style.visibility</p:attrName>
                                        </p:attrNameLst>
                                      </p:cBhvr>
                                      <p:to>
                                        <p:strVal val="visible"/>
                                      </p:to>
                                    </p:set>
                                    <p:anim calcmode="lin" valueType="num">
                                      <p:cBhvr additive="base">
                                        <p:cTn id="85" dur="500" fill="hold"/>
                                        <p:tgtEl>
                                          <p:spTgt spid="59"/>
                                        </p:tgtEl>
                                        <p:attrNameLst>
                                          <p:attrName>ppt_x</p:attrName>
                                        </p:attrNameLst>
                                      </p:cBhvr>
                                      <p:tavLst>
                                        <p:tav tm="0">
                                          <p:val>
                                            <p:strVal val="#ppt_x"/>
                                          </p:val>
                                        </p:tav>
                                        <p:tav tm="100000">
                                          <p:val>
                                            <p:strVal val="#ppt_x"/>
                                          </p:val>
                                        </p:tav>
                                      </p:tavLst>
                                    </p:anim>
                                    <p:anim calcmode="lin" valueType="num">
                                      <p:cBhvr additive="base">
                                        <p:cTn id="86" dur="500" fill="hold"/>
                                        <p:tgtEl>
                                          <p:spTgt spid="59"/>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60"/>
                                        </p:tgtEl>
                                        <p:attrNameLst>
                                          <p:attrName>style.visibility</p:attrName>
                                        </p:attrNameLst>
                                      </p:cBhvr>
                                      <p:to>
                                        <p:strVal val="visible"/>
                                      </p:to>
                                    </p:set>
                                    <p:anim calcmode="lin" valueType="num">
                                      <p:cBhvr additive="base">
                                        <p:cTn id="89" dur="500" fill="hold"/>
                                        <p:tgtEl>
                                          <p:spTgt spid="60"/>
                                        </p:tgtEl>
                                        <p:attrNameLst>
                                          <p:attrName>ppt_x</p:attrName>
                                        </p:attrNameLst>
                                      </p:cBhvr>
                                      <p:tavLst>
                                        <p:tav tm="0">
                                          <p:val>
                                            <p:strVal val="#ppt_x"/>
                                          </p:val>
                                        </p:tav>
                                        <p:tav tm="100000">
                                          <p:val>
                                            <p:strVal val="#ppt_x"/>
                                          </p:val>
                                        </p:tav>
                                      </p:tavLst>
                                    </p:anim>
                                    <p:anim calcmode="lin" valueType="num">
                                      <p:cBhvr additive="base">
                                        <p:cTn id="90" dur="500" fill="hold"/>
                                        <p:tgtEl>
                                          <p:spTgt spid="6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20" grpId="0" animBg="1"/>
      <p:bldP spid="32" grpId="0"/>
      <p:bldP spid="38" grpId="0" animBg="1"/>
      <p:bldP spid="52" grpId="0"/>
      <p:bldP spid="53" grpId="0"/>
      <p:bldP spid="6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Volkswirtschaft: Kreislauf, Reproduktion</a:t>
            </a:r>
          </a:p>
        </p:txBody>
      </p:sp>
      <p:sp>
        <p:nvSpPr>
          <p:cNvPr id="3" name="Inhaltsplatzhalter 2"/>
          <p:cNvSpPr>
            <a:spLocks noGrp="1"/>
          </p:cNvSpPr>
          <p:nvPr>
            <p:ph idx="1"/>
          </p:nvPr>
        </p:nvSpPr>
        <p:spPr>
          <a:xfrm>
            <a:off x="457200" y="1268760"/>
            <a:ext cx="8229600" cy="4857403"/>
          </a:xfrm>
        </p:spPr>
        <p:txBody>
          <a:bodyPr>
            <a:normAutofit fontScale="55000" lnSpcReduction="20000"/>
          </a:bodyPr>
          <a:lstStyle/>
          <a:p>
            <a:r>
              <a:rPr lang="de-DE" sz="4400" dirty="0"/>
              <a:t>Moderne Kapitalverwertungsgesellschaft</a:t>
            </a:r>
          </a:p>
          <a:p>
            <a:pPr lvl="1"/>
            <a:r>
              <a:rPr lang="de-DE" sz="4400" dirty="0">
                <a:solidFill>
                  <a:srgbClr val="FF0000"/>
                </a:solidFill>
              </a:rPr>
              <a:t>Geldkreisläufe</a:t>
            </a:r>
            <a:r>
              <a:rPr lang="de-DE" sz="4400" dirty="0"/>
              <a:t> regeln die Reproduktion. </a:t>
            </a:r>
          </a:p>
          <a:p>
            <a:pPr lvl="1"/>
            <a:r>
              <a:rPr lang="de-DE" sz="4400" dirty="0"/>
              <a:t>Alle Güter sind austauschbar</a:t>
            </a:r>
          </a:p>
          <a:p>
            <a:pPr lvl="1"/>
            <a:r>
              <a:rPr lang="de-DE" sz="4400" dirty="0"/>
              <a:t>Für die Nutzung eines Gutes muss genau so viel gezahlt werden, wie die Reproduktion dieses Gutes kostet! (im Idealfall bei identischer Reproduktion) Preise müssen Reproduktion gewährleisten!</a:t>
            </a:r>
          </a:p>
          <a:p>
            <a:r>
              <a:rPr lang="de-DE" sz="4400" dirty="0"/>
              <a:t>Kreislauf des Lohnfonds regelt Reproduktion der Arbeitskraft und Leben der arbeitenden Bevölkerung</a:t>
            </a:r>
          </a:p>
          <a:p>
            <a:r>
              <a:rPr lang="de-DE" sz="4400" dirty="0"/>
              <a:t>Geldumlauf des Produktionsmittel-Kapitalfonds regelt die Reproduktion der Produktionsmittel</a:t>
            </a:r>
          </a:p>
          <a:p>
            <a:r>
              <a:rPr lang="de-DE" sz="4400" dirty="0" err="1"/>
              <a:t>Ökokapitral</a:t>
            </a:r>
            <a:r>
              <a:rPr lang="de-DE" sz="4400" dirty="0"/>
              <a:t>. Naturressourcen sind nicht mehr kostenlos. Erhaltung, Wiederherstellung funktionsfähiger Natursysteme. Substitution nicht nachhaltiger Nutzungsarten</a:t>
            </a:r>
          </a:p>
          <a:p>
            <a:pPr marL="0" indent="0">
              <a:buNone/>
            </a:pPr>
            <a:endParaRPr lang="de-DE" dirty="0"/>
          </a:p>
        </p:txBody>
      </p:sp>
      <p:sp>
        <p:nvSpPr>
          <p:cNvPr id="4" name="Datumsplatzhalter 3"/>
          <p:cNvSpPr>
            <a:spLocks noGrp="1"/>
          </p:cNvSpPr>
          <p:nvPr>
            <p:ph type="dt" sz="half" idx="10"/>
          </p:nvPr>
        </p:nvSpPr>
        <p:spPr/>
        <p:txBody>
          <a:bodyPr/>
          <a:lstStyle/>
          <a:p>
            <a:r>
              <a:rPr lang="de-DE" dirty="0"/>
              <a:t>Hochschule Neubrandenburg    WS 2016/2017</a:t>
            </a:r>
          </a:p>
        </p:txBody>
      </p:sp>
      <p:sp>
        <p:nvSpPr>
          <p:cNvPr id="5" name="Fußzeilenplatzhalter 4"/>
          <p:cNvSpPr>
            <a:spLocks noGrp="1"/>
          </p:cNvSpPr>
          <p:nvPr>
            <p:ph type="ftr" sz="quarter" idx="11"/>
          </p:nvPr>
        </p:nvSpPr>
        <p:spPr/>
        <p:txBody>
          <a:bodyPr/>
          <a:lstStyle/>
          <a:p>
            <a:r>
              <a:rPr lang="de-DE"/>
              <a:t>Dr. Rainer Land: Regionalökonomie</a:t>
            </a:r>
          </a:p>
        </p:txBody>
      </p:sp>
      <p:sp>
        <p:nvSpPr>
          <p:cNvPr id="6" name="Foliennummernplatzhalter 5"/>
          <p:cNvSpPr>
            <a:spLocks noGrp="1"/>
          </p:cNvSpPr>
          <p:nvPr>
            <p:ph type="sldNum" sz="quarter" idx="12"/>
          </p:nvPr>
        </p:nvSpPr>
        <p:spPr/>
        <p:txBody>
          <a:bodyPr/>
          <a:lstStyle/>
          <a:p>
            <a:r>
              <a:rPr lang="de-DE"/>
              <a:t>Seminar 2, Folie </a:t>
            </a:r>
            <a:fld id="{36D3B09D-BF5C-4FAA-9E48-7ECE80253682}" type="slidenum">
              <a:rPr lang="de-DE" smtClean="0"/>
              <a:pPr/>
              <a:t>21</a:t>
            </a:fld>
            <a:endParaRPr lang="de-DE" dirty="0"/>
          </a:p>
        </p:txBody>
      </p:sp>
    </p:spTree>
    <p:extLst>
      <p:ext uri="{BB962C8B-B14F-4D97-AF65-F5344CB8AC3E}">
        <p14:creationId xmlns:p14="http://schemas.microsoft.com/office/powerpoint/2010/main" val="41610182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274638"/>
            <a:ext cx="7931224" cy="562074"/>
          </a:xfrm>
        </p:spPr>
        <p:txBody>
          <a:bodyPr/>
          <a:lstStyle/>
          <a:p>
            <a:r>
              <a:rPr lang="de-DE" dirty="0"/>
              <a:t>Kreislauf der Produktionsmittel</a:t>
            </a:r>
          </a:p>
        </p:txBody>
      </p:sp>
      <p:sp>
        <p:nvSpPr>
          <p:cNvPr id="4" name="Datumsplatzhalter 3"/>
          <p:cNvSpPr>
            <a:spLocks noGrp="1"/>
          </p:cNvSpPr>
          <p:nvPr>
            <p:ph type="dt" sz="half" idx="10"/>
          </p:nvPr>
        </p:nvSpPr>
        <p:spPr/>
        <p:txBody>
          <a:bodyPr/>
          <a:lstStyle/>
          <a:p>
            <a:r>
              <a:rPr lang="de-DE" dirty="0"/>
              <a:t>Hochschule Neubrandenburg    WS 2016/2017</a:t>
            </a:r>
          </a:p>
        </p:txBody>
      </p:sp>
      <p:sp>
        <p:nvSpPr>
          <p:cNvPr id="5" name="Fußzeilenplatzhalter 4"/>
          <p:cNvSpPr>
            <a:spLocks noGrp="1"/>
          </p:cNvSpPr>
          <p:nvPr>
            <p:ph type="ftr" sz="quarter" idx="11"/>
          </p:nvPr>
        </p:nvSpPr>
        <p:spPr/>
        <p:txBody>
          <a:bodyPr/>
          <a:lstStyle/>
          <a:p>
            <a:r>
              <a:rPr lang="de-DE"/>
              <a:t>Dr. Rainer Land: Regionalökonomie</a:t>
            </a:r>
          </a:p>
        </p:txBody>
      </p:sp>
      <p:sp>
        <p:nvSpPr>
          <p:cNvPr id="6" name="Foliennummernplatzhalter 5"/>
          <p:cNvSpPr>
            <a:spLocks noGrp="1"/>
          </p:cNvSpPr>
          <p:nvPr>
            <p:ph type="sldNum" sz="quarter" idx="12"/>
          </p:nvPr>
        </p:nvSpPr>
        <p:spPr/>
        <p:txBody>
          <a:bodyPr/>
          <a:lstStyle/>
          <a:p>
            <a:r>
              <a:rPr lang="de-DE"/>
              <a:t>Seminar 2, Folie </a:t>
            </a:r>
            <a:fld id="{36D3B09D-BF5C-4FAA-9E48-7ECE80253682}" type="slidenum">
              <a:rPr lang="de-DE" smtClean="0"/>
              <a:pPr/>
              <a:t>22</a:t>
            </a:fld>
            <a:endParaRPr lang="de-DE" dirty="0"/>
          </a:p>
        </p:txBody>
      </p:sp>
      <p:sp>
        <p:nvSpPr>
          <p:cNvPr id="7" name="Ellipse 6"/>
          <p:cNvSpPr/>
          <p:nvPr/>
        </p:nvSpPr>
        <p:spPr>
          <a:xfrm>
            <a:off x="3707904" y="1760767"/>
            <a:ext cx="2160240" cy="159622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3851920" y="2319623"/>
            <a:ext cx="1908212" cy="523220"/>
          </a:xfrm>
          <a:prstGeom prst="rect">
            <a:avLst/>
          </a:prstGeom>
          <a:noFill/>
        </p:spPr>
        <p:txBody>
          <a:bodyPr wrap="square" rtlCol="0">
            <a:spAutoFit/>
          </a:bodyPr>
          <a:lstStyle/>
          <a:p>
            <a:pPr algn="ctr"/>
            <a:r>
              <a:rPr lang="de-DE" sz="2800" b="1" dirty="0"/>
              <a:t>Produktion</a:t>
            </a:r>
          </a:p>
        </p:txBody>
      </p:sp>
      <p:sp>
        <p:nvSpPr>
          <p:cNvPr id="11" name="Textfeld 10"/>
          <p:cNvSpPr txBox="1"/>
          <p:nvPr/>
        </p:nvSpPr>
        <p:spPr>
          <a:xfrm>
            <a:off x="539552" y="3757682"/>
            <a:ext cx="2448272" cy="1200329"/>
          </a:xfrm>
          <a:prstGeom prst="rect">
            <a:avLst/>
          </a:prstGeom>
          <a:noFill/>
          <a:ln w="38100">
            <a:solidFill>
              <a:schemeClr val="tx2">
                <a:lumMod val="60000"/>
                <a:lumOff val="40000"/>
              </a:schemeClr>
            </a:solidFill>
          </a:ln>
        </p:spPr>
        <p:txBody>
          <a:bodyPr wrap="square" rtlCol="0">
            <a:spAutoFit/>
          </a:bodyPr>
          <a:lstStyle/>
          <a:p>
            <a:r>
              <a:rPr lang="de-DE" dirty="0"/>
              <a:t>Produzierte Produktionsmittel (Maschinen, Werkzeuge, Gebäude)</a:t>
            </a:r>
          </a:p>
        </p:txBody>
      </p:sp>
      <p:cxnSp>
        <p:nvCxnSpPr>
          <p:cNvPr id="17" name="Gerade Verbindung mit Pfeil 16"/>
          <p:cNvCxnSpPr/>
          <p:nvPr/>
        </p:nvCxnSpPr>
        <p:spPr>
          <a:xfrm flipV="1">
            <a:off x="3275856" y="2812348"/>
            <a:ext cx="864096" cy="1025752"/>
          </a:xfrm>
          <a:prstGeom prst="straightConnector1">
            <a:avLst/>
          </a:prstGeom>
          <a:ln w="5715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9" name="Gerade Verbindung mit Pfeil 18"/>
          <p:cNvCxnSpPr/>
          <p:nvPr/>
        </p:nvCxnSpPr>
        <p:spPr>
          <a:xfrm>
            <a:off x="5978551" y="2276872"/>
            <a:ext cx="504056" cy="0"/>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feld 19"/>
          <p:cNvSpPr txBox="1"/>
          <p:nvPr/>
        </p:nvSpPr>
        <p:spPr>
          <a:xfrm>
            <a:off x="6588224" y="1953706"/>
            <a:ext cx="1944216" cy="646331"/>
          </a:xfrm>
          <a:prstGeom prst="rect">
            <a:avLst/>
          </a:prstGeom>
          <a:noFill/>
          <a:ln w="76200">
            <a:solidFill>
              <a:schemeClr val="tx1"/>
            </a:solidFill>
          </a:ln>
        </p:spPr>
        <p:txBody>
          <a:bodyPr wrap="square" rtlCol="0">
            <a:spAutoFit/>
          </a:bodyPr>
          <a:lstStyle/>
          <a:p>
            <a:pPr algn="ctr"/>
            <a:r>
              <a:rPr lang="de-DE" dirty="0">
                <a:ln>
                  <a:solidFill>
                    <a:srgbClr val="FFFF00"/>
                  </a:solidFill>
                </a:ln>
                <a:effectLst/>
              </a:rPr>
              <a:t>Produkte und Leistungen</a:t>
            </a:r>
          </a:p>
        </p:txBody>
      </p:sp>
      <p:cxnSp>
        <p:nvCxnSpPr>
          <p:cNvPr id="29" name="Gerade Verbindung mit Pfeil 28"/>
          <p:cNvCxnSpPr/>
          <p:nvPr/>
        </p:nvCxnSpPr>
        <p:spPr>
          <a:xfrm flipH="1">
            <a:off x="3128502" y="4653136"/>
            <a:ext cx="3603738" cy="0"/>
          </a:xfrm>
          <a:prstGeom prst="straightConnector1">
            <a:avLst/>
          </a:prstGeom>
          <a:ln w="57150">
            <a:solidFill>
              <a:srgbClr val="0070C0"/>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31" name="Gerade Verbindung 30"/>
          <p:cNvCxnSpPr/>
          <p:nvPr/>
        </p:nvCxnSpPr>
        <p:spPr>
          <a:xfrm>
            <a:off x="6732240" y="2652410"/>
            <a:ext cx="0" cy="1872208"/>
          </a:xfrm>
          <a:prstGeom prst="line">
            <a:avLst/>
          </a:prstGeom>
          <a:ln w="76200">
            <a:prstDash val="lgDash"/>
          </a:ln>
        </p:spPr>
        <p:style>
          <a:lnRef idx="1">
            <a:schemeClr val="accent1"/>
          </a:lnRef>
          <a:fillRef idx="0">
            <a:schemeClr val="accent1"/>
          </a:fillRef>
          <a:effectRef idx="0">
            <a:schemeClr val="accent1"/>
          </a:effectRef>
          <a:fontRef idx="minor">
            <a:schemeClr val="tx1"/>
          </a:fontRef>
        </p:style>
      </p:cxnSp>
      <p:sp>
        <p:nvSpPr>
          <p:cNvPr id="32" name="Textfeld 31"/>
          <p:cNvSpPr txBox="1"/>
          <p:nvPr/>
        </p:nvSpPr>
        <p:spPr>
          <a:xfrm>
            <a:off x="3447208" y="3915562"/>
            <a:ext cx="3174459" cy="646331"/>
          </a:xfrm>
          <a:prstGeom prst="rect">
            <a:avLst/>
          </a:prstGeom>
          <a:noFill/>
        </p:spPr>
        <p:txBody>
          <a:bodyPr wrap="none" rtlCol="0">
            <a:spAutoFit/>
          </a:bodyPr>
          <a:lstStyle/>
          <a:p>
            <a:r>
              <a:rPr lang="de-DE" dirty="0">
                <a:solidFill>
                  <a:srgbClr val="0070C0"/>
                </a:solidFill>
              </a:rPr>
              <a:t>Reproduktion (Ersatz) der </a:t>
            </a:r>
            <a:br>
              <a:rPr lang="de-DE" dirty="0">
                <a:solidFill>
                  <a:srgbClr val="0070C0"/>
                </a:solidFill>
              </a:rPr>
            </a:br>
            <a:r>
              <a:rPr lang="de-DE" dirty="0">
                <a:solidFill>
                  <a:srgbClr val="0070C0"/>
                </a:solidFill>
              </a:rPr>
              <a:t>verbrauchten Produktionsmittel</a:t>
            </a:r>
          </a:p>
        </p:txBody>
      </p:sp>
      <p:sp>
        <p:nvSpPr>
          <p:cNvPr id="3" name="Textfeld 2"/>
          <p:cNvSpPr txBox="1"/>
          <p:nvPr/>
        </p:nvSpPr>
        <p:spPr>
          <a:xfrm>
            <a:off x="467544" y="5013176"/>
            <a:ext cx="8064896" cy="1200329"/>
          </a:xfrm>
          <a:prstGeom prst="rect">
            <a:avLst/>
          </a:prstGeom>
          <a:noFill/>
        </p:spPr>
        <p:txBody>
          <a:bodyPr wrap="square" rtlCol="0">
            <a:spAutoFit/>
          </a:bodyPr>
          <a:lstStyle/>
          <a:p>
            <a:r>
              <a:rPr lang="de-DE" dirty="0"/>
              <a:t>Der Kreislauf des fixen Kapitals und der Umlaufmittel (ein Geldfonds!) reguliert die Reproduktion der Produktionsmittel. Die Preissumme aller erzeugten Produktionsmittel muss genau der der verbrauchten Produktionsmittel entsprechen!</a:t>
            </a:r>
          </a:p>
          <a:p>
            <a:r>
              <a:rPr lang="de-DE" dirty="0">
                <a:solidFill>
                  <a:srgbClr val="FF0000"/>
                </a:solidFill>
              </a:rPr>
              <a:t>C (fix + um) = P (PM) </a:t>
            </a:r>
            <a:r>
              <a:rPr lang="de-DE" dirty="0">
                <a:solidFill>
                  <a:srgbClr val="FF0000"/>
                </a:solidFill>
                <a:sym typeface="Wingdings" panose="05000000000000000000" pitchFamily="2" charset="2"/>
              </a:rPr>
              <a:t> bei einfacher identischer Reproduktion! </a:t>
            </a:r>
            <a:endParaRPr lang="de-DE" dirty="0">
              <a:solidFill>
                <a:srgbClr val="FF0000"/>
              </a:solidFill>
            </a:endParaRPr>
          </a:p>
        </p:txBody>
      </p:sp>
      <p:sp>
        <p:nvSpPr>
          <p:cNvPr id="16" name="Freihandform 15"/>
          <p:cNvSpPr/>
          <p:nvPr/>
        </p:nvSpPr>
        <p:spPr>
          <a:xfrm>
            <a:off x="1305023" y="1062890"/>
            <a:ext cx="5283202" cy="2162507"/>
          </a:xfrm>
          <a:custGeom>
            <a:avLst/>
            <a:gdLst>
              <a:gd name="connsiteX0" fmla="*/ 5915585 w 5915585"/>
              <a:gd name="connsiteY0" fmla="*/ 366517 h 2162507"/>
              <a:gd name="connsiteX1" fmla="*/ 5253433 w 5915585"/>
              <a:gd name="connsiteY1" fmla="*/ 19676 h 2162507"/>
              <a:gd name="connsiteX2" fmla="*/ 3887088 w 5915585"/>
              <a:gd name="connsiteY2" fmla="*/ 40696 h 2162507"/>
              <a:gd name="connsiteX3" fmla="*/ 1459199 w 5915585"/>
              <a:gd name="connsiteY3" fmla="*/ 82738 h 2162507"/>
              <a:gd name="connsiteX4" fmla="*/ 282040 w 5915585"/>
              <a:gd name="connsiteY4" fmla="*/ 776420 h 2162507"/>
              <a:gd name="connsiteX5" fmla="*/ 19281 w 5915585"/>
              <a:gd name="connsiteY5" fmla="*/ 2037662 h 2162507"/>
              <a:gd name="connsiteX6" fmla="*/ 40302 w 5915585"/>
              <a:gd name="connsiteY6" fmla="*/ 2048172 h 2162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15585" h="2162507">
                <a:moveTo>
                  <a:pt x="5915585" y="366517"/>
                </a:moveTo>
                <a:cubicBezTo>
                  <a:pt x="5753550" y="220248"/>
                  <a:pt x="5591516" y="73979"/>
                  <a:pt x="5253433" y="19676"/>
                </a:cubicBezTo>
                <a:cubicBezTo>
                  <a:pt x="4915350" y="-34628"/>
                  <a:pt x="3887088" y="40696"/>
                  <a:pt x="3887088" y="40696"/>
                </a:cubicBezTo>
                <a:cubicBezTo>
                  <a:pt x="3254716" y="51206"/>
                  <a:pt x="2060040" y="-39883"/>
                  <a:pt x="1459199" y="82738"/>
                </a:cubicBezTo>
                <a:cubicBezTo>
                  <a:pt x="858358" y="205359"/>
                  <a:pt x="522026" y="450599"/>
                  <a:pt x="282040" y="776420"/>
                </a:cubicBezTo>
                <a:cubicBezTo>
                  <a:pt x="42054" y="1102241"/>
                  <a:pt x="59571" y="1825703"/>
                  <a:pt x="19281" y="2037662"/>
                </a:cubicBezTo>
                <a:cubicBezTo>
                  <a:pt x="-21009" y="2249621"/>
                  <a:pt x="9646" y="2148896"/>
                  <a:pt x="40302" y="2048172"/>
                </a:cubicBezTo>
              </a:path>
            </a:pathLst>
          </a:custGeom>
          <a:noFill/>
          <a:ln w="76200">
            <a:solidFill>
              <a:srgbClr val="FFFF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Textfeld 17"/>
          <p:cNvSpPr txBox="1"/>
          <p:nvPr/>
        </p:nvSpPr>
        <p:spPr>
          <a:xfrm>
            <a:off x="1431559" y="1268760"/>
            <a:ext cx="3312368" cy="369332"/>
          </a:xfrm>
          <a:prstGeom prst="rect">
            <a:avLst/>
          </a:prstGeom>
          <a:noFill/>
        </p:spPr>
        <p:txBody>
          <a:bodyPr wrap="square" rtlCol="0">
            <a:spAutoFit/>
          </a:bodyPr>
          <a:lstStyle/>
          <a:p>
            <a:r>
              <a:rPr lang="de-DE" dirty="0"/>
              <a:t>Geldkreislauf Kapitalumlauf</a:t>
            </a:r>
          </a:p>
        </p:txBody>
      </p:sp>
      <p:sp>
        <p:nvSpPr>
          <p:cNvPr id="21" name="Textfeld 20"/>
          <p:cNvSpPr txBox="1"/>
          <p:nvPr/>
        </p:nvSpPr>
        <p:spPr>
          <a:xfrm>
            <a:off x="6621667" y="1130260"/>
            <a:ext cx="1910773" cy="646331"/>
          </a:xfrm>
          <a:prstGeom prst="rect">
            <a:avLst/>
          </a:prstGeom>
          <a:noFill/>
        </p:spPr>
        <p:txBody>
          <a:bodyPr wrap="square" rtlCol="0">
            <a:spAutoFit/>
          </a:bodyPr>
          <a:lstStyle/>
          <a:p>
            <a:r>
              <a:rPr lang="de-DE" dirty="0"/>
              <a:t>Markt für Produktionsmittel</a:t>
            </a:r>
          </a:p>
        </p:txBody>
      </p:sp>
      <p:sp>
        <p:nvSpPr>
          <p:cNvPr id="23" name="Freihandform 22"/>
          <p:cNvSpPr/>
          <p:nvPr/>
        </p:nvSpPr>
        <p:spPr>
          <a:xfrm>
            <a:off x="1296763" y="2780928"/>
            <a:ext cx="5795518" cy="2016224"/>
          </a:xfrm>
          <a:custGeom>
            <a:avLst/>
            <a:gdLst>
              <a:gd name="connsiteX0" fmla="*/ 6386300 w 6641217"/>
              <a:gd name="connsiteY0" fmla="*/ 0 h 1434133"/>
              <a:gd name="connsiteX1" fmla="*/ 6155072 w 6641217"/>
              <a:gd name="connsiteY1" fmla="*/ 1008993 h 1434133"/>
              <a:gd name="connsiteX2" fmla="*/ 1971955 w 6641217"/>
              <a:gd name="connsiteY2" fmla="*/ 1418897 h 1434133"/>
              <a:gd name="connsiteX3" fmla="*/ 122135 w 6641217"/>
              <a:gd name="connsiteY3" fmla="*/ 525518 h 1434133"/>
              <a:gd name="connsiteX4" fmla="*/ 164176 w 6641217"/>
              <a:gd name="connsiteY4" fmla="*/ 536028 h 1434133"/>
              <a:gd name="connsiteX5" fmla="*/ 69583 w 6641217"/>
              <a:gd name="connsiteY5" fmla="*/ 483476 h 1434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41217" h="1434133">
                <a:moveTo>
                  <a:pt x="6386300" y="0"/>
                </a:moveTo>
                <a:cubicBezTo>
                  <a:pt x="6638548" y="386255"/>
                  <a:pt x="6890796" y="772510"/>
                  <a:pt x="6155072" y="1008993"/>
                </a:cubicBezTo>
                <a:cubicBezTo>
                  <a:pt x="5419348" y="1245476"/>
                  <a:pt x="2977444" y="1499476"/>
                  <a:pt x="1971955" y="1418897"/>
                </a:cubicBezTo>
                <a:cubicBezTo>
                  <a:pt x="966465" y="1338318"/>
                  <a:pt x="423431" y="672663"/>
                  <a:pt x="122135" y="525518"/>
                </a:cubicBezTo>
                <a:cubicBezTo>
                  <a:pt x="-179161" y="378373"/>
                  <a:pt x="172935" y="543035"/>
                  <a:pt x="164176" y="536028"/>
                </a:cubicBezTo>
                <a:cubicBezTo>
                  <a:pt x="155417" y="529021"/>
                  <a:pt x="112500" y="506248"/>
                  <a:pt x="69583" y="483476"/>
                </a:cubicBezTo>
              </a:path>
            </a:pathLst>
          </a:custGeom>
          <a:noFill/>
          <a:ln w="76200">
            <a:solidFill>
              <a:srgbClr val="FFFF00"/>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i="1" dirty="0"/>
          </a:p>
        </p:txBody>
      </p:sp>
    </p:spTree>
    <p:extLst>
      <p:ext uri="{BB962C8B-B14F-4D97-AF65-F5344CB8AC3E}">
        <p14:creationId xmlns:p14="http://schemas.microsoft.com/office/powerpoint/2010/main" val="1905298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32" grpId="0"/>
      <p:bldP spid="16" grpId="0" animBg="1"/>
      <p:bldP spid="18" grpId="0"/>
      <p:bldP spid="21" grpId="0"/>
      <p:bldP spid="2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274638"/>
            <a:ext cx="7931224" cy="562074"/>
          </a:xfrm>
        </p:spPr>
        <p:txBody>
          <a:bodyPr/>
          <a:lstStyle/>
          <a:p>
            <a:r>
              <a:rPr lang="de-DE" dirty="0"/>
              <a:t>Kreislauf der Lohnarbeit</a:t>
            </a:r>
          </a:p>
        </p:txBody>
      </p:sp>
      <p:sp>
        <p:nvSpPr>
          <p:cNvPr id="4" name="Datumsplatzhalter 3"/>
          <p:cNvSpPr>
            <a:spLocks noGrp="1"/>
          </p:cNvSpPr>
          <p:nvPr>
            <p:ph type="dt" sz="half" idx="10"/>
          </p:nvPr>
        </p:nvSpPr>
        <p:spPr/>
        <p:txBody>
          <a:bodyPr/>
          <a:lstStyle/>
          <a:p>
            <a:r>
              <a:rPr lang="de-DE" dirty="0"/>
              <a:t>Hochschule Neubrandenburg    WS 2016/2017</a:t>
            </a:r>
          </a:p>
        </p:txBody>
      </p:sp>
      <p:sp>
        <p:nvSpPr>
          <p:cNvPr id="5" name="Fußzeilenplatzhalter 4"/>
          <p:cNvSpPr>
            <a:spLocks noGrp="1"/>
          </p:cNvSpPr>
          <p:nvPr>
            <p:ph type="ftr" sz="quarter" idx="11"/>
          </p:nvPr>
        </p:nvSpPr>
        <p:spPr/>
        <p:txBody>
          <a:bodyPr/>
          <a:lstStyle/>
          <a:p>
            <a:r>
              <a:rPr lang="de-DE"/>
              <a:t>Dr. Rainer Land: Regionalökonomie</a:t>
            </a:r>
          </a:p>
        </p:txBody>
      </p:sp>
      <p:sp>
        <p:nvSpPr>
          <p:cNvPr id="6" name="Foliennummernplatzhalter 5"/>
          <p:cNvSpPr>
            <a:spLocks noGrp="1"/>
          </p:cNvSpPr>
          <p:nvPr>
            <p:ph type="sldNum" sz="quarter" idx="12"/>
          </p:nvPr>
        </p:nvSpPr>
        <p:spPr/>
        <p:txBody>
          <a:bodyPr/>
          <a:lstStyle/>
          <a:p>
            <a:r>
              <a:rPr lang="de-DE"/>
              <a:t>Seminar 2, Folie </a:t>
            </a:r>
            <a:fld id="{36D3B09D-BF5C-4FAA-9E48-7ECE80253682}" type="slidenum">
              <a:rPr lang="de-DE" smtClean="0"/>
              <a:pPr/>
              <a:t>23</a:t>
            </a:fld>
            <a:endParaRPr lang="de-DE" dirty="0"/>
          </a:p>
        </p:txBody>
      </p:sp>
      <p:sp>
        <p:nvSpPr>
          <p:cNvPr id="7" name="Ellipse 6"/>
          <p:cNvSpPr/>
          <p:nvPr/>
        </p:nvSpPr>
        <p:spPr>
          <a:xfrm>
            <a:off x="3707904" y="1760767"/>
            <a:ext cx="2160240" cy="159622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3851920" y="2319623"/>
            <a:ext cx="1908212" cy="523220"/>
          </a:xfrm>
          <a:prstGeom prst="rect">
            <a:avLst/>
          </a:prstGeom>
          <a:noFill/>
        </p:spPr>
        <p:txBody>
          <a:bodyPr wrap="square" rtlCol="0">
            <a:spAutoFit/>
          </a:bodyPr>
          <a:lstStyle/>
          <a:p>
            <a:pPr algn="ctr"/>
            <a:r>
              <a:rPr lang="de-DE" sz="2800" b="1" dirty="0"/>
              <a:t>Produktion</a:t>
            </a:r>
          </a:p>
        </p:txBody>
      </p:sp>
      <p:sp>
        <p:nvSpPr>
          <p:cNvPr id="10" name="Textfeld 9"/>
          <p:cNvSpPr txBox="1"/>
          <p:nvPr/>
        </p:nvSpPr>
        <p:spPr>
          <a:xfrm>
            <a:off x="107504" y="3028310"/>
            <a:ext cx="2952328" cy="369332"/>
          </a:xfrm>
          <a:prstGeom prst="rect">
            <a:avLst/>
          </a:prstGeom>
          <a:noFill/>
          <a:ln w="38100">
            <a:solidFill>
              <a:srgbClr val="FF0000"/>
            </a:solidFill>
          </a:ln>
        </p:spPr>
        <p:txBody>
          <a:bodyPr wrap="square" rtlCol="0">
            <a:spAutoFit/>
          </a:bodyPr>
          <a:lstStyle/>
          <a:p>
            <a:r>
              <a:rPr lang="de-DE" b="1" dirty="0"/>
              <a:t>Arbeit</a:t>
            </a:r>
          </a:p>
        </p:txBody>
      </p:sp>
      <p:cxnSp>
        <p:nvCxnSpPr>
          <p:cNvPr id="15" name="Gerade Verbindung mit Pfeil 14"/>
          <p:cNvCxnSpPr/>
          <p:nvPr/>
        </p:nvCxnSpPr>
        <p:spPr>
          <a:xfrm flipV="1">
            <a:off x="3203848" y="2924944"/>
            <a:ext cx="648072" cy="288032"/>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Gerade Verbindung mit Pfeil 18"/>
          <p:cNvCxnSpPr/>
          <p:nvPr/>
        </p:nvCxnSpPr>
        <p:spPr>
          <a:xfrm>
            <a:off x="5978551" y="2276872"/>
            <a:ext cx="504056" cy="0"/>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feld 19"/>
          <p:cNvSpPr txBox="1"/>
          <p:nvPr/>
        </p:nvSpPr>
        <p:spPr>
          <a:xfrm>
            <a:off x="6588224" y="1953706"/>
            <a:ext cx="1944216" cy="646331"/>
          </a:xfrm>
          <a:prstGeom prst="rect">
            <a:avLst/>
          </a:prstGeom>
          <a:noFill/>
          <a:ln w="76200">
            <a:solidFill>
              <a:schemeClr val="tx1"/>
            </a:solidFill>
          </a:ln>
        </p:spPr>
        <p:txBody>
          <a:bodyPr wrap="square" rtlCol="0">
            <a:spAutoFit/>
          </a:bodyPr>
          <a:lstStyle/>
          <a:p>
            <a:pPr algn="ctr"/>
            <a:r>
              <a:rPr lang="de-DE" dirty="0">
                <a:ln>
                  <a:solidFill>
                    <a:srgbClr val="FFFF00"/>
                  </a:solidFill>
                </a:ln>
                <a:effectLst/>
              </a:rPr>
              <a:t>Produkte und Leistungen</a:t>
            </a:r>
          </a:p>
        </p:txBody>
      </p:sp>
      <p:cxnSp>
        <p:nvCxnSpPr>
          <p:cNvPr id="35" name="Gerade Verbindung 34"/>
          <p:cNvCxnSpPr/>
          <p:nvPr/>
        </p:nvCxnSpPr>
        <p:spPr>
          <a:xfrm>
            <a:off x="7884368" y="2852936"/>
            <a:ext cx="0" cy="2736304"/>
          </a:xfrm>
          <a:prstGeom prst="line">
            <a:avLst/>
          </a:prstGeom>
          <a:ln w="57150">
            <a:solidFill>
              <a:srgbClr val="FF0000"/>
            </a:solidFill>
            <a:prstDash val="dashDot"/>
          </a:ln>
        </p:spPr>
        <p:style>
          <a:lnRef idx="1">
            <a:schemeClr val="accent1"/>
          </a:lnRef>
          <a:fillRef idx="0">
            <a:schemeClr val="accent1"/>
          </a:fillRef>
          <a:effectRef idx="0">
            <a:schemeClr val="accent1"/>
          </a:effectRef>
          <a:fontRef idx="minor">
            <a:schemeClr val="tx1"/>
          </a:fontRef>
        </p:style>
      </p:cxnSp>
      <p:sp>
        <p:nvSpPr>
          <p:cNvPr id="38" name="Ellipse 37"/>
          <p:cNvSpPr/>
          <p:nvPr/>
        </p:nvSpPr>
        <p:spPr>
          <a:xfrm>
            <a:off x="3079422" y="5392235"/>
            <a:ext cx="3278088" cy="936104"/>
          </a:xfrm>
          <a:prstGeom prst="ellipse">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FF0000"/>
                </a:solidFill>
              </a:rPr>
              <a:t>Privater Konsum = Reproduktion der Arbeitsfähigkeit</a:t>
            </a:r>
          </a:p>
        </p:txBody>
      </p:sp>
      <p:cxnSp>
        <p:nvCxnSpPr>
          <p:cNvPr id="42" name="Gerade Verbindung mit Pfeil 41"/>
          <p:cNvCxnSpPr/>
          <p:nvPr/>
        </p:nvCxnSpPr>
        <p:spPr>
          <a:xfrm flipH="1">
            <a:off x="6588224" y="5733256"/>
            <a:ext cx="1224136" cy="0"/>
          </a:xfrm>
          <a:prstGeom prst="straightConnector1">
            <a:avLst/>
          </a:prstGeom>
          <a:ln w="57150">
            <a:solidFill>
              <a:srgbClr val="FF0000"/>
            </a:solidFill>
            <a:prstDash val="dashDot"/>
            <a:tailEnd type="arrow"/>
          </a:ln>
        </p:spPr>
        <p:style>
          <a:lnRef idx="1">
            <a:schemeClr val="accent1"/>
          </a:lnRef>
          <a:fillRef idx="0">
            <a:schemeClr val="accent1"/>
          </a:fillRef>
          <a:effectRef idx="0">
            <a:schemeClr val="accent1"/>
          </a:effectRef>
          <a:fontRef idx="minor">
            <a:schemeClr val="tx1"/>
          </a:fontRef>
        </p:style>
      </p:cxnSp>
      <p:cxnSp>
        <p:nvCxnSpPr>
          <p:cNvPr id="46" name="Gerade Verbindung mit Pfeil 45"/>
          <p:cNvCxnSpPr/>
          <p:nvPr/>
        </p:nvCxnSpPr>
        <p:spPr>
          <a:xfrm flipV="1">
            <a:off x="251520" y="3501008"/>
            <a:ext cx="0" cy="2340260"/>
          </a:xfrm>
          <a:prstGeom prst="straightConnector1">
            <a:avLst/>
          </a:prstGeom>
          <a:ln w="57150">
            <a:solidFill>
              <a:srgbClr val="FF0000"/>
            </a:solidFill>
            <a:prstDash val="dashDot"/>
            <a:tailEnd type="arrow"/>
          </a:ln>
        </p:spPr>
        <p:style>
          <a:lnRef idx="1">
            <a:schemeClr val="accent1"/>
          </a:lnRef>
          <a:fillRef idx="0">
            <a:schemeClr val="accent1"/>
          </a:fillRef>
          <a:effectRef idx="0">
            <a:schemeClr val="accent1"/>
          </a:effectRef>
          <a:fontRef idx="minor">
            <a:schemeClr val="tx1"/>
          </a:fontRef>
        </p:style>
      </p:cxnSp>
      <p:cxnSp>
        <p:nvCxnSpPr>
          <p:cNvPr id="49" name="Gerade Verbindung 48"/>
          <p:cNvCxnSpPr/>
          <p:nvPr/>
        </p:nvCxnSpPr>
        <p:spPr>
          <a:xfrm flipH="1">
            <a:off x="251520" y="5841268"/>
            <a:ext cx="2448272" cy="0"/>
          </a:xfrm>
          <a:prstGeom prst="line">
            <a:avLst/>
          </a:prstGeom>
          <a:ln w="57150">
            <a:solidFill>
              <a:srgbClr val="FF0000"/>
            </a:solidFill>
            <a:prstDash val="dashDot"/>
          </a:ln>
        </p:spPr>
        <p:style>
          <a:lnRef idx="1">
            <a:schemeClr val="accent1"/>
          </a:lnRef>
          <a:fillRef idx="0">
            <a:schemeClr val="accent1"/>
          </a:fillRef>
          <a:effectRef idx="0">
            <a:schemeClr val="accent1"/>
          </a:effectRef>
          <a:fontRef idx="minor">
            <a:schemeClr val="tx1"/>
          </a:fontRef>
        </p:style>
      </p:cxnSp>
      <p:sp>
        <p:nvSpPr>
          <p:cNvPr id="52" name="Textfeld 51"/>
          <p:cNvSpPr txBox="1"/>
          <p:nvPr/>
        </p:nvSpPr>
        <p:spPr>
          <a:xfrm>
            <a:off x="6876256" y="5843164"/>
            <a:ext cx="1656184" cy="369332"/>
          </a:xfrm>
          <a:prstGeom prst="rect">
            <a:avLst/>
          </a:prstGeom>
          <a:noFill/>
        </p:spPr>
        <p:txBody>
          <a:bodyPr wrap="square" rtlCol="0">
            <a:spAutoFit/>
          </a:bodyPr>
          <a:lstStyle/>
          <a:p>
            <a:r>
              <a:rPr lang="de-DE" dirty="0">
                <a:solidFill>
                  <a:srgbClr val="FF0000"/>
                </a:solidFill>
              </a:rPr>
              <a:t>Konsumgüter</a:t>
            </a:r>
          </a:p>
        </p:txBody>
      </p:sp>
      <p:sp>
        <p:nvSpPr>
          <p:cNvPr id="53" name="Textfeld 52"/>
          <p:cNvSpPr txBox="1"/>
          <p:nvPr/>
        </p:nvSpPr>
        <p:spPr>
          <a:xfrm>
            <a:off x="217458" y="5927503"/>
            <a:ext cx="2448272" cy="369332"/>
          </a:xfrm>
          <a:prstGeom prst="rect">
            <a:avLst/>
          </a:prstGeom>
          <a:noFill/>
        </p:spPr>
        <p:txBody>
          <a:bodyPr wrap="square" rtlCol="0">
            <a:spAutoFit/>
          </a:bodyPr>
          <a:lstStyle/>
          <a:p>
            <a:r>
              <a:rPr lang="de-DE" dirty="0">
                <a:solidFill>
                  <a:srgbClr val="FF0000"/>
                </a:solidFill>
              </a:rPr>
              <a:t>Arbeitskraft</a:t>
            </a:r>
          </a:p>
        </p:txBody>
      </p:sp>
      <p:sp>
        <p:nvSpPr>
          <p:cNvPr id="14" name="Freihandform 13"/>
          <p:cNvSpPr/>
          <p:nvPr/>
        </p:nvSpPr>
        <p:spPr>
          <a:xfrm>
            <a:off x="5517931" y="2672447"/>
            <a:ext cx="1972759" cy="2593236"/>
          </a:xfrm>
          <a:custGeom>
            <a:avLst/>
            <a:gdLst>
              <a:gd name="connsiteX0" fmla="*/ 0 w 1972759"/>
              <a:gd name="connsiteY0" fmla="*/ 2593236 h 2593236"/>
              <a:gd name="connsiteX1" fmla="*/ 1513490 w 1972759"/>
              <a:gd name="connsiteY1" fmla="*/ 1931084 h 2593236"/>
              <a:gd name="connsiteX2" fmla="*/ 1923393 w 1972759"/>
              <a:gd name="connsiteY2" fmla="*/ 186367 h 2593236"/>
              <a:gd name="connsiteX3" fmla="*/ 1965435 w 1972759"/>
              <a:gd name="connsiteY3" fmla="*/ 49732 h 2593236"/>
              <a:gd name="connsiteX4" fmla="*/ 1965435 w 1972759"/>
              <a:gd name="connsiteY4" fmla="*/ 49732 h 2593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2759" h="2593236">
                <a:moveTo>
                  <a:pt x="0" y="2593236"/>
                </a:moveTo>
                <a:cubicBezTo>
                  <a:pt x="596462" y="2462732"/>
                  <a:pt x="1192925" y="2332229"/>
                  <a:pt x="1513490" y="1931084"/>
                </a:cubicBezTo>
                <a:cubicBezTo>
                  <a:pt x="1834055" y="1529939"/>
                  <a:pt x="1848069" y="499926"/>
                  <a:pt x="1923393" y="186367"/>
                </a:cubicBezTo>
                <a:cubicBezTo>
                  <a:pt x="1998717" y="-127192"/>
                  <a:pt x="1965435" y="49732"/>
                  <a:pt x="1965435" y="49732"/>
                </a:cubicBezTo>
                <a:lnTo>
                  <a:pt x="1965435" y="49732"/>
                </a:lnTo>
              </a:path>
            </a:pathLst>
          </a:custGeom>
          <a:noFill/>
          <a:ln w="76200">
            <a:solidFill>
              <a:srgbClr val="FFFF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Freihandform 15"/>
          <p:cNvSpPr/>
          <p:nvPr/>
        </p:nvSpPr>
        <p:spPr>
          <a:xfrm>
            <a:off x="1450428" y="977458"/>
            <a:ext cx="6062394" cy="1744721"/>
          </a:xfrm>
          <a:custGeom>
            <a:avLst/>
            <a:gdLst>
              <a:gd name="connsiteX0" fmla="*/ 6032938 w 6062394"/>
              <a:gd name="connsiteY0" fmla="*/ 809301 h 1744721"/>
              <a:gd name="connsiteX1" fmla="*/ 5580993 w 6062394"/>
              <a:gd name="connsiteY1" fmla="*/ 147149 h 1744721"/>
              <a:gd name="connsiteX2" fmla="*/ 2711669 w 6062394"/>
              <a:gd name="connsiteY2" fmla="*/ 31535 h 1744721"/>
              <a:gd name="connsiteX3" fmla="*/ 641131 w 6062394"/>
              <a:gd name="connsiteY3" fmla="*/ 178680 h 1744721"/>
              <a:gd name="connsiteX4" fmla="*/ 0 w 6062394"/>
              <a:gd name="connsiteY4" fmla="*/ 1744721 h 1744721"/>
              <a:gd name="connsiteX5" fmla="*/ 0 w 6062394"/>
              <a:gd name="connsiteY5" fmla="*/ 1744721 h 1744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62394" h="1744721">
                <a:moveTo>
                  <a:pt x="6032938" y="809301"/>
                </a:moveTo>
                <a:cubicBezTo>
                  <a:pt x="6083738" y="543039"/>
                  <a:pt x="6134538" y="276777"/>
                  <a:pt x="5580993" y="147149"/>
                </a:cubicBezTo>
                <a:cubicBezTo>
                  <a:pt x="5027448" y="17521"/>
                  <a:pt x="3534979" y="26280"/>
                  <a:pt x="2711669" y="31535"/>
                </a:cubicBezTo>
                <a:cubicBezTo>
                  <a:pt x="1888359" y="36790"/>
                  <a:pt x="1093076" y="-106851"/>
                  <a:pt x="641131" y="178680"/>
                </a:cubicBezTo>
                <a:cubicBezTo>
                  <a:pt x="189186" y="464211"/>
                  <a:pt x="0" y="1744721"/>
                  <a:pt x="0" y="1744721"/>
                </a:cubicBezTo>
                <a:lnTo>
                  <a:pt x="0" y="1744721"/>
                </a:lnTo>
              </a:path>
            </a:pathLst>
          </a:custGeom>
          <a:noFill/>
          <a:ln w="76200">
            <a:solidFill>
              <a:srgbClr val="FFFF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Freihandform 17"/>
          <p:cNvSpPr/>
          <p:nvPr/>
        </p:nvSpPr>
        <p:spPr>
          <a:xfrm>
            <a:off x="1309474" y="3636579"/>
            <a:ext cx="2001285" cy="1765738"/>
          </a:xfrm>
          <a:custGeom>
            <a:avLst/>
            <a:gdLst>
              <a:gd name="connsiteX0" fmla="*/ 98912 w 2001285"/>
              <a:gd name="connsiteY0" fmla="*/ 0 h 1765738"/>
              <a:gd name="connsiteX1" fmla="*/ 214526 w 2001285"/>
              <a:gd name="connsiteY1" fmla="*/ 1103587 h 1765738"/>
              <a:gd name="connsiteX2" fmla="*/ 2001285 w 2001285"/>
              <a:gd name="connsiteY2" fmla="*/ 1765738 h 1765738"/>
              <a:gd name="connsiteX3" fmla="*/ 2001285 w 2001285"/>
              <a:gd name="connsiteY3" fmla="*/ 1765738 h 1765738"/>
            </a:gdLst>
            <a:ahLst/>
            <a:cxnLst>
              <a:cxn ang="0">
                <a:pos x="connsiteX0" y="connsiteY0"/>
              </a:cxn>
              <a:cxn ang="0">
                <a:pos x="connsiteX1" y="connsiteY1"/>
              </a:cxn>
              <a:cxn ang="0">
                <a:pos x="connsiteX2" y="connsiteY2"/>
              </a:cxn>
              <a:cxn ang="0">
                <a:pos x="connsiteX3" y="connsiteY3"/>
              </a:cxn>
            </a:cxnLst>
            <a:rect l="l" t="t" r="r" b="b"/>
            <a:pathLst>
              <a:path w="2001285" h="1765738">
                <a:moveTo>
                  <a:pt x="98912" y="0"/>
                </a:moveTo>
                <a:cubicBezTo>
                  <a:pt x="-1812" y="404648"/>
                  <a:pt x="-102536" y="809297"/>
                  <a:pt x="214526" y="1103587"/>
                </a:cubicBezTo>
                <a:cubicBezTo>
                  <a:pt x="531588" y="1397877"/>
                  <a:pt x="2001285" y="1765738"/>
                  <a:pt x="2001285" y="1765738"/>
                </a:cubicBezTo>
                <a:lnTo>
                  <a:pt x="2001285" y="1765738"/>
                </a:lnTo>
              </a:path>
            </a:pathLst>
          </a:custGeom>
          <a:noFill/>
          <a:ln w="76200">
            <a:solidFill>
              <a:srgbClr val="FFFF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n>
                <a:solidFill>
                  <a:srgbClr val="CCCC00"/>
                </a:solidFill>
              </a:ln>
            </a:endParaRPr>
          </a:p>
        </p:txBody>
      </p:sp>
      <p:sp>
        <p:nvSpPr>
          <p:cNvPr id="21" name="Textfeld 20"/>
          <p:cNvSpPr txBox="1"/>
          <p:nvPr/>
        </p:nvSpPr>
        <p:spPr>
          <a:xfrm>
            <a:off x="4139952" y="4209473"/>
            <a:ext cx="2952328" cy="923330"/>
          </a:xfrm>
          <a:prstGeom prst="rect">
            <a:avLst/>
          </a:prstGeom>
          <a:noFill/>
        </p:spPr>
        <p:txBody>
          <a:bodyPr wrap="square" rtlCol="0">
            <a:spAutoFit/>
          </a:bodyPr>
          <a:lstStyle/>
          <a:p>
            <a:r>
              <a:rPr lang="de-DE" dirty="0"/>
              <a:t>Kauf der Konsumgüter, Geld fließt über Markt an Produzenten</a:t>
            </a:r>
          </a:p>
        </p:txBody>
      </p:sp>
      <p:sp>
        <p:nvSpPr>
          <p:cNvPr id="22" name="Textfeld 21"/>
          <p:cNvSpPr txBox="1"/>
          <p:nvPr/>
        </p:nvSpPr>
        <p:spPr>
          <a:xfrm>
            <a:off x="467544" y="5013176"/>
            <a:ext cx="2520280" cy="646331"/>
          </a:xfrm>
          <a:prstGeom prst="rect">
            <a:avLst/>
          </a:prstGeom>
          <a:noFill/>
        </p:spPr>
        <p:txBody>
          <a:bodyPr wrap="square" rtlCol="0">
            <a:spAutoFit/>
          </a:bodyPr>
          <a:lstStyle/>
          <a:p>
            <a:r>
              <a:rPr lang="de-DE" dirty="0"/>
              <a:t>Verkauf der Arbeitskraft, Geld fließt an Arbeiter</a:t>
            </a:r>
          </a:p>
        </p:txBody>
      </p:sp>
    </p:spTree>
    <p:extLst>
      <p:ext uri="{BB962C8B-B14F-4D97-AF65-F5344CB8AC3E}">
        <p14:creationId xmlns:p14="http://schemas.microsoft.com/office/powerpoint/2010/main" val="3352472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p:cTn id="27" dur="500" fill="hold"/>
                                        <p:tgtEl>
                                          <p:spTgt spid="22"/>
                                        </p:tgtEl>
                                        <p:attrNameLst>
                                          <p:attrName>ppt_w</p:attrName>
                                        </p:attrNameLst>
                                      </p:cBhvr>
                                      <p:tavLst>
                                        <p:tav tm="0">
                                          <p:val>
                                            <p:fltVal val="0"/>
                                          </p:val>
                                        </p:tav>
                                        <p:tav tm="100000">
                                          <p:val>
                                            <p:strVal val="#ppt_w"/>
                                          </p:val>
                                        </p:tav>
                                      </p:tavLst>
                                    </p:anim>
                                    <p:anim calcmode="lin" valueType="num">
                                      <p:cBhvr>
                                        <p:cTn id="28" dur="500" fill="hold"/>
                                        <p:tgtEl>
                                          <p:spTgt spid="22"/>
                                        </p:tgtEl>
                                        <p:attrNameLst>
                                          <p:attrName>ppt_h</p:attrName>
                                        </p:attrNameLst>
                                      </p:cBhvr>
                                      <p:tavLst>
                                        <p:tav tm="0">
                                          <p:val>
                                            <p:fltVal val="0"/>
                                          </p:val>
                                        </p:tav>
                                        <p:tav tm="100000">
                                          <p:val>
                                            <p:strVal val="#ppt_h"/>
                                          </p:val>
                                        </p:tav>
                                      </p:tavLst>
                                    </p:anim>
                                    <p:animEffect transition="in" filter="fade">
                                      <p:cBhvr>
                                        <p:cTn id="29" dur="500"/>
                                        <p:tgtEl>
                                          <p:spTgt spid="22"/>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fltVal val="0"/>
                                          </p:val>
                                        </p:tav>
                                        <p:tav tm="100000">
                                          <p:val>
                                            <p:strVal val="#ppt_h"/>
                                          </p:val>
                                        </p:tav>
                                      </p:tavLst>
                                    </p:anim>
                                    <p:animEffect transition="in" filter="fade">
                                      <p:cBhvr>
                                        <p:cTn id="34" dur="500"/>
                                        <p:tgtEl>
                                          <p:spTgt spid="18"/>
                                        </p:tgtEl>
                                      </p:cBhvr>
                                    </p:animEffect>
                                  </p:childTnLst>
                                </p:cTn>
                              </p:par>
                              <p:par>
                                <p:cTn id="35" presetID="53" presetClass="entr" presetSubtype="16" fill="hold" nodeType="withEffect">
                                  <p:stCondLst>
                                    <p:cond delay="0"/>
                                  </p:stCondLst>
                                  <p:childTnLst>
                                    <p:set>
                                      <p:cBhvr>
                                        <p:cTn id="36" dur="1" fill="hold">
                                          <p:stCondLst>
                                            <p:cond delay="0"/>
                                          </p:stCondLst>
                                        </p:cTn>
                                        <p:tgtEl>
                                          <p:spTgt spid="49"/>
                                        </p:tgtEl>
                                        <p:attrNameLst>
                                          <p:attrName>style.visibility</p:attrName>
                                        </p:attrNameLst>
                                      </p:cBhvr>
                                      <p:to>
                                        <p:strVal val="visible"/>
                                      </p:to>
                                    </p:set>
                                    <p:anim calcmode="lin" valueType="num">
                                      <p:cBhvr>
                                        <p:cTn id="37" dur="500" fill="hold"/>
                                        <p:tgtEl>
                                          <p:spTgt spid="49"/>
                                        </p:tgtEl>
                                        <p:attrNameLst>
                                          <p:attrName>ppt_w</p:attrName>
                                        </p:attrNameLst>
                                      </p:cBhvr>
                                      <p:tavLst>
                                        <p:tav tm="0">
                                          <p:val>
                                            <p:fltVal val="0"/>
                                          </p:val>
                                        </p:tav>
                                        <p:tav tm="100000">
                                          <p:val>
                                            <p:strVal val="#ppt_w"/>
                                          </p:val>
                                        </p:tav>
                                      </p:tavLst>
                                    </p:anim>
                                    <p:anim calcmode="lin" valueType="num">
                                      <p:cBhvr>
                                        <p:cTn id="38" dur="500" fill="hold"/>
                                        <p:tgtEl>
                                          <p:spTgt spid="49"/>
                                        </p:tgtEl>
                                        <p:attrNameLst>
                                          <p:attrName>ppt_h</p:attrName>
                                        </p:attrNameLst>
                                      </p:cBhvr>
                                      <p:tavLst>
                                        <p:tav tm="0">
                                          <p:val>
                                            <p:fltVal val="0"/>
                                          </p:val>
                                        </p:tav>
                                        <p:tav tm="100000">
                                          <p:val>
                                            <p:strVal val="#ppt_h"/>
                                          </p:val>
                                        </p:tav>
                                      </p:tavLst>
                                    </p:anim>
                                    <p:animEffect transition="in" filter="fade">
                                      <p:cBhvr>
                                        <p:cTn id="39" dur="500"/>
                                        <p:tgtEl>
                                          <p:spTgt spid="49"/>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53"/>
                                        </p:tgtEl>
                                        <p:attrNameLst>
                                          <p:attrName>style.visibility</p:attrName>
                                        </p:attrNameLst>
                                      </p:cBhvr>
                                      <p:to>
                                        <p:strVal val="visible"/>
                                      </p:to>
                                    </p:set>
                                    <p:anim calcmode="lin" valueType="num">
                                      <p:cBhvr>
                                        <p:cTn id="42" dur="500" fill="hold"/>
                                        <p:tgtEl>
                                          <p:spTgt spid="53"/>
                                        </p:tgtEl>
                                        <p:attrNameLst>
                                          <p:attrName>ppt_w</p:attrName>
                                        </p:attrNameLst>
                                      </p:cBhvr>
                                      <p:tavLst>
                                        <p:tav tm="0">
                                          <p:val>
                                            <p:fltVal val="0"/>
                                          </p:val>
                                        </p:tav>
                                        <p:tav tm="100000">
                                          <p:val>
                                            <p:strVal val="#ppt_w"/>
                                          </p:val>
                                        </p:tav>
                                      </p:tavLst>
                                    </p:anim>
                                    <p:anim calcmode="lin" valueType="num">
                                      <p:cBhvr>
                                        <p:cTn id="43" dur="500" fill="hold"/>
                                        <p:tgtEl>
                                          <p:spTgt spid="53"/>
                                        </p:tgtEl>
                                        <p:attrNameLst>
                                          <p:attrName>ppt_h</p:attrName>
                                        </p:attrNameLst>
                                      </p:cBhvr>
                                      <p:tavLst>
                                        <p:tav tm="0">
                                          <p:val>
                                            <p:fltVal val="0"/>
                                          </p:val>
                                        </p:tav>
                                        <p:tav tm="100000">
                                          <p:val>
                                            <p:strVal val="#ppt_h"/>
                                          </p:val>
                                        </p:tav>
                                      </p:tavLst>
                                    </p:anim>
                                    <p:animEffect transition="in" filter="fade">
                                      <p:cBhvr>
                                        <p:cTn id="44" dur="500"/>
                                        <p:tgtEl>
                                          <p:spTgt spid="53"/>
                                        </p:tgtEl>
                                      </p:cBhvr>
                                    </p:animEffect>
                                  </p:childTnLst>
                                </p:cTn>
                              </p:par>
                              <p:par>
                                <p:cTn id="45" presetID="53" presetClass="entr" presetSubtype="16" fill="hold" nodeType="withEffect">
                                  <p:stCondLst>
                                    <p:cond delay="0"/>
                                  </p:stCondLst>
                                  <p:childTnLst>
                                    <p:set>
                                      <p:cBhvr>
                                        <p:cTn id="46" dur="1" fill="hold">
                                          <p:stCondLst>
                                            <p:cond delay="0"/>
                                          </p:stCondLst>
                                        </p:cTn>
                                        <p:tgtEl>
                                          <p:spTgt spid="46"/>
                                        </p:tgtEl>
                                        <p:attrNameLst>
                                          <p:attrName>style.visibility</p:attrName>
                                        </p:attrNameLst>
                                      </p:cBhvr>
                                      <p:to>
                                        <p:strVal val="visible"/>
                                      </p:to>
                                    </p:set>
                                    <p:anim calcmode="lin" valueType="num">
                                      <p:cBhvr>
                                        <p:cTn id="47" dur="500" fill="hold"/>
                                        <p:tgtEl>
                                          <p:spTgt spid="46"/>
                                        </p:tgtEl>
                                        <p:attrNameLst>
                                          <p:attrName>ppt_w</p:attrName>
                                        </p:attrNameLst>
                                      </p:cBhvr>
                                      <p:tavLst>
                                        <p:tav tm="0">
                                          <p:val>
                                            <p:fltVal val="0"/>
                                          </p:val>
                                        </p:tav>
                                        <p:tav tm="100000">
                                          <p:val>
                                            <p:strVal val="#ppt_w"/>
                                          </p:val>
                                        </p:tav>
                                      </p:tavLst>
                                    </p:anim>
                                    <p:anim calcmode="lin" valueType="num">
                                      <p:cBhvr>
                                        <p:cTn id="48" dur="500" fill="hold"/>
                                        <p:tgtEl>
                                          <p:spTgt spid="46"/>
                                        </p:tgtEl>
                                        <p:attrNameLst>
                                          <p:attrName>ppt_h</p:attrName>
                                        </p:attrNameLst>
                                      </p:cBhvr>
                                      <p:tavLst>
                                        <p:tav tm="0">
                                          <p:val>
                                            <p:fltVal val="0"/>
                                          </p:val>
                                        </p:tav>
                                        <p:tav tm="100000">
                                          <p:val>
                                            <p:strVal val="#ppt_h"/>
                                          </p:val>
                                        </p:tav>
                                      </p:tavLst>
                                    </p:anim>
                                    <p:animEffect transition="in" filter="fade">
                                      <p:cBhvr>
                                        <p:cTn id="49"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52" grpId="0"/>
      <p:bldP spid="53" grpId="0"/>
      <p:bldP spid="14" grpId="0" animBg="1"/>
      <p:bldP spid="16" grpId="0" animBg="1"/>
      <p:bldP spid="18" grpId="0" animBg="1"/>
      <p:bldP spid="21" grpId="0"/>
      <p:bldP spid="2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reihandform 26"/>
          <p:cNvSpPr/>
          <p:nvPr/>
        </p:nvSpPr>
        <p:spPr>
          <a:xfrm>
            <a:off x="4981903" y="2799529"/>
            <a:ext cx="2301404" cy="1951147"/>
          </a:xfrm>
          <a:custGeom>
            <a:avLst/>
            <a:gdLst>
              <a:gd name="connsiteX0" fmla="*/ 0 w 2301404"/>
              <a:gd name="connsiteY0" fmla="*/ 1951147 h 1951147"/>
              <a:gd name="connsiteX1" fmla="*/ 1261242 w 2301404"/>
              <a:gd name="connsiteY1" fmla="*/ 1488692 h 1951147"/>
              <a:gd name="connsiteX2" fmla="*/ 2175642 w 2301404"/>
              <a:gd name="connsiteY2" fmla="*/ 185409 h 1951147"/>
              <a:gd name="connsiteX3" fmla="*/ 2270235 w 2301404"/>
              <a:gd name="connsiteY3" fmla="*/ 38264 h 1951147"/>
            </a:gdLst>
            <a:ahLst/>
            <a:cxnLst>
              <a:cxn ang="0">
                <a:pos x="connsiteX0" y="connsiteY0"/>
              </a:cxn>
              <a:cxn ang="0">
                <a:pos x="connsiteX1" y="connsiteY1"/>
              </a:cxn>
              <a:cxn ang="0">
                <a:pos x="connsiteX2" y="connsiteY2"/>
              </a:cxn>
              <a:cxn ang="0">
                <a:pos x="connsiteX3" y="connsiteY3"/>
              </a:cxn>
            </a:cxnLst>
            <a:rect l="l" t="t" r="r" b="b"/>
            <a:pathLst>
              <a:path w="2301404" h="1951147">
                <a:moveTo>
                  <a:pt x="0" y="1951147"/>
                </a:moveTo>
                <a:cubicBezTo>
                  <a:pt x="449317" y="1867064"/>
                  <a:pt x="898635" y="1782982"/>
                  <a:pt x="1261242" y="1488692"/>
                </a:cubicBezTo>
                <a:cubicBezTo>
                  <a:pt x="1623849" y="1194402"/>
                  <a:pt x="2007477" y="427147"/>
                  <a:pt x="2175642" y="185409"/>
                </a:cubicBezTo>
                <a:cubicBezTo>
                  <a:pt x="2343807" y="-56329"/>
                  <a:pt x="2307021" y="-9033"/>
                  <a:pt x="2270235" y="38264"/>
                </a:cubicBezTo>
              </a:path>
            </a:pathLst>
          </a:custGeom>
          <a:noFill/>
          <a:ln w="76200">
            <a:solidFill>
              <a:srgbClr val="FFFF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755576" y="116632"/>
            <a:ext cx="7931224" cy="720080"/>
          </a:xfrm>
        </p:spPr>
        <p:txBody>
          <a:bodyPr/>
          <a:lstStyle/>
          <a:p>
            <a:r>
              <a:rPr lang="de-DE" dirty="0"/>
              <a:t>Kreislauf des Ökokapitals: </a:t>
            </a:r>
            <a:br>
              <a:rPr lang="de-DE" dirty="0"/>
            </a:br>
            <a:r>
              <a:rPr lang="de-DE" dirty="0"/>
              <a:t>Nutzung von Naturressourcen</a:t>
            </a:r>
          </a:p>
        </p:txBody>
      </p:sp>
      <p:sp>
        <p:nvSpPr>
          <p:cNvPr id="4" name="Datumsplatzhalter 3"/>
          <p:cNvSpPr>
            <a:spLocks noGrp="1"/>
          </p:cNvSpPr>
          <p:nvPr>
            <p:ph type="dt" sz="half" idx="10"/>
          </p:nvPr>
        </p:nvSpPr>
        <p:spPr/>
        <p:txBody>
          <a:bodyPr/>
          <a:lstStyle/>
          <a:p>
            <a:r>
              <a:rPr lang="de-DE" dirty="0"/>
              <a:t>Hochschule Neubrandenburg    WS 2016/2017</a:t>
            </a:r>
          </a:p>
        </p:txBody>
      </p:sp>
      <p:sp>
        <p:nvSpPr>
          <p:cNvPr id="5" name="Fußzeilenplatzhalter 4"/>
          <p:cNvSpPr>
            <a:spLocks noGrp="1"/>
          </p:cNvSpPr>
          <p:nvPr>
            <p:ph type="ftr" sz="quarter" idx="11"/>
          </p:nvPr>
        </p:nvSpPr>
        <p:spPr/>
        <p:txBody>
          <a:bodyPr/>
          <a:lstStyle/>
          <a:p>
            <a:r>
              <a:rPr lang="de-DE"/>
              <a:t>Dr. Rainer Land: Regionalökonomie</a:t>
            </a:r>
          </a:p>
        </p:txBody>
      </p:sp>
      <p:sp>
        <p:nvSpPr>
          <p:cNvPr id="6" name="Foliennummernplatzhalter 5"/>
          <p:cNvSpPr>
            <a:spLocks noGrp="1"/>
          </p:cNvSpPr>
          <p:nvPr>
            <p:ph type="sldNum" sz="quarter" idx="12"/>
          </p:nvPr>
        </p:nvSpPr>
        <p:spPr/>
        <p:txBody>
          <a:bodyPr/>
          <a:lstStyle/>
          <a:p>
            <a:r>
              <a:rPr lang="de-DE"/>
              <a:t>Seminar 2, Folie </a:t>
            </a:r>
            <a:fld id="{36D3B09D-BF5C-4FAA-9E48-7ECE80253682}" type="slidenum">
              <a:rPr lang="de-DE" smtClean="0"/>
              <a:pPr/>
              <a:t>24</a:t>
            </a:fld>
            <a:endParaRPr lang="de-DE" dirty="0"/>
          </a:p>
        </p:txBody>
      </p:sp>
      <p:sp>
        <p:nvSpPr>
          <p:cNvPr id="7" name="Ellipse 6"/>
          <p:cNvSpPr/>
          <p:nvPr/>
        </p:nvSpPr>
        <p:spPr>
          <a:xfrm>
            <a:off x="3707904" y="1760767"/>
            <a:ext cx="2160240" cy="159622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3851920" y="2319623"/>
            <a:ext cx="1908212" cy="523220"/>
          </a:xfrm>
          <a:prstGeom prst="rect">
            <a:avLst/>
          </a:prstGeom>
          <a:noFill/>
        </p:spPr>
        <p:txBody>
          <a:bodyPr wrap="square" rtlCol="0">
            <a:spAutoFit/>
          </a:bodyPr>
          <a:lstStyle/>
          <a:p>
            <a:pPr algn="ctr"/>
            <a:r>
              <a:rPr lang="de-DE" sz="2800" b="1" dirty="0"/>
              <a:t>Produktion</a:t>
            </a:r>
          </a:p>
        </p:txBody>
      </p:sp>
      <p:sp>
        <p:nvSpPr>
          <p:cNvPr id="9" name="Textfeld 8"/>
          <p:cNvSpPr txBox="1"/>
          <p:nvPr/>
        </p:nvSpPr>
        <p:spPr>
          <a:xfrm>
            <a:off x="539552" y="1929606"/>
            <a:ext cx="2520280" cy="1200329"/>
          </a:xfrm>
          <a:prstGeom prst="rect">
            <a:avLst/>
          </a:prstGeom>
          <a:noFill/>
          <a:ln w="38100">
            <a:solidFill>
              <a:srgbClr val="00B050"/>
            </a:solidFill>
          </a:ln>
        </p:spPr>
        <p:txBody>
          <a:bodyPr wrap="square" rtlCol="0">
            <a:spAutoFit/>
          </a:bodyPr>
          <a:lstStyle/>
          <a:p>
            <a:r>
              <a:rPr lang="de-DE" b="1" dirty="0"/>
              <a:t>Unternehmen nutzen Naturressourcen</a:t>
            </a:r>
          </a:p>
          <a:p>
            <a:r>
              <a:rPr lang="de-DE" dirty="0"/>
              <a:t>(Energie, Rohstoffe, Boden, Deponien …)</a:t>
            </a:r>
          </a:p>
        </p:txBody>
      </p:sp>
      <p:cxnSp>
        <p:nvCxnSpPr>
          <p:cNvPr id="13" name="Gerade Verbindung mit Pfeil 12"/>
          <p:cNvCxnSpPr/>
          <p:nvPr/>
        </p:nvCxnSpPr>
        <p:spPr>
          <a:xfrm>
            <a:off x="3203848" y="2492896"/>
            <a:ext cx="504056" cy="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9" name="Gerade Verbindung mit Pfeil 18"/>
          <p:cNvCxnSpPr/>
          <p:nvPr/>
        </p:nvCxnSpPr>
        <p:spPr>
          <a:xfrm>
            <a:off x="5978551" y="2276872"/>
            <a:ext cx="504056" cy="0"/>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feld 19"/>
          <p:cNvSpPr txBox="1"/>
          <p:nvPr/>
        </p:nvSpPr>
        <p:spPr>
          <a:xfrm>
            <a:off x="6588224" y="1953706"/>
            <a:ext cx="1944216" cy="646331"/>
          </a:xfrm>
          <a:prstGeom prst="rect">
            <a:avLst/>
          </a:prstGeom>
          <a:noFill/>
          <a:ln w="76200">
            <a:solidFill>
              <a:schemeClr val="tx1"/>
            </a:solidFill>
          </a:ln>
        </p:spPr>
        <p:txBody>
          <a:bodyPr wrap="square" rtlCol="0">
            <a:spAutoFit/>
          </a:bodyPr>
          <a:lstStyle/>
          <a:p>
            <a:pPr algn="ctr"/>
            <a:r>
              <a:rPr lang="de-DE" dirty="0">
                <a:ln>
                  <a:solidFill>
                    <a:srgbClr val="FFFF00"/>
                  </a:solidFill>
                </a:ln>
                <a:effectLst/>
              </a:rPr>
              <a:t>Produkte und Leistungen</a:t>
            </a:r>
          </a:p>
        </p:txBody>
      </p:sp>
      <p:sp>
        <p:nvSpPr>
          <p:cNvPr id="16" name="Textfeld 15"/>
          <p:cNvSpPr txBox="1"/>
          <p:nvPr/>
        </p:nvSpPr>
        <p:spPr>
          <a:xfrm>
            <a:off x="2843808" y="5594186"/>
            <a:ext cx="3816423" cy="646331"/>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de-DE" sz="3600" dirty="0"/>
              <a:t>Äußere Natur</a:t>
            </a:r>
          </a:p>
        </p:txBody>
      </p:sp>
      <p:sp>
        <p:nvSpPr>
          <p:cNvPr id="18" name="Textfeld 17"/>
          <p:cNvSpPr txBox="1"/>
          <p:nvPr/>
        </p:nvSpPr>
        <p:spPr>
          <a:xfrm>
            <a:off x="3059832" y="4869160"/>
            <a:ext cx="3422775" cy="646331"/>
          </a:xfrm>
          <a:prstGeom prst="rect">
            <a:avLst/>
          </a:prstGeom>
          <a:solidFill>
            <a:schemeClr val="accent3">
              <a:lumMod val="60000"/>
              <a:lumOff val="40000"/>
            </a:schemeClr>
          </a:solidFill>
        </p:spPr>
        <p:txBody>
          <a:bodyPr wrap="square" rtlCol="0">
            <a:spAutoFit/>
          </a:bodyPr>
          <a:lstStyle/>
          <a:p>
            <a:pPr algn="ctr"/>
            <a:r>
              <a:rPr lang="de-DE" dirty="0"/>
              <a:t>Ökoverwertungsgesellschaft (Gemeingut)</a:t>
            </a:r>
          </a:p>
        </p:txBody>
      </p:sp>
      <p:cxnSp>
        <p:nvCxnSpPr>
          <p:cNvPr id="22" name="Gerade Verbindung mit Pfeil 21"/>
          <p:cNvCxnSpPr/>
          <p:nvPr/>
        </p:nvCxnSpPr>
        <p:spPr>
          <a:xfrm flipH="1">
            <a:off x="6588224" y="2852936"/>
            <a:ext cx="864096" cy="2592288"/>
          </a:xfrm>
          <a:prstGeom prst="straightConnector1">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4" name="Textfeld 23"/>
          <p:cNvSpPr txBox="1"/>
          <p:nvPr/>
        </p:nvSpPr>
        <p:spPr>
          <a:xfrm>
            <a:off x="5508104" y="3267902"/>
            <a:ext cx="2880320" cy="1477328"/>
          </a:xfrm>
          <a:prstGeom prst="rect">
            <a:avLst/>
          </a:prstGeom>
          <a:noFill/>
        </p:spPr>
        <p:txBody>
          <a:bodyPr wrap="square" rtlCol="0">
            <a:spAutoFit/>
          </a:bodyPr>
          <a:lstStyle/>
          <a:p>
            <a:r>
              <a:rPr lang="de-DE" dirty="0"/>
              <a:t>Güter und Leistungen zur Erhaltung von Naturressourcen und zur Substitution nicht nachhaltiger Nutzungsarten </a:t>
            </a:r>
          </a:p>
        </p:txBody>
      </p:sp>
      <p:sp>
        <p:nvSpPr>
          <p:cNvPr id="25" name="Textfeld 24"/>
          <p:cNvSpPr txBox="1"/>
          <p:nvPr/>
        </p:nvSpPr>
        <p:spPr>
          <a:xfrm>
            <a:off x="539552" y="3573016"/>
            <a:ext cx="2736304" cy="1477328"/>
          </a:xfrm>
          <a:prstGeom prst="rect">
            <a:avLst/>
          </a:prstGeom>
          <a:noFill/>
        </p:spPr>
        <p:txBody>
          <a:bodyPr wrap="square" rtlCol="0">
            <a:spAutoFit/>
          </a:bodyPr>
          <a:lstStyle/>
          <a:p>
            <a:r>
              <a:rPr lang="de-DE" dirty="0"/>
              <a:t>zahlen dafür Nutzungsentgelte für Energie, Rohstoffe, Boden, Deponien etc. (Lizenzen, Zertifikate)</a:t>
            </a:r>
          </a:p>
        </p:txBody>
      </p:sp>
      <p:sp>
        <p:nvSpPr>
          <p:cNvPr id="26" name="Freihandform 25"/>
          <p:cNvSpPr/>
          <p:nvPr/>
        </p:nvSpPr>
        <p:spPr>
          <a:xfrm>
            <a:off x="2243323" y="3082374"/>
            <a:ext cx="2307656" cy="1605240"/>
          </a:xfrm>
          <a:custGeom>
            <a:avLst/>
            <a:gdLst>
              <a:gd name="connsiteX0" fmla="*/ 2307656 w 2307656"/>
              <a:gd name="connsiteY0" fmla="*/ 1605240 h 1605240"/>
              <a:gd name="connsiteX1" fmla="*/ 1046415 w 2307656"/>
              <a:gd name="connsiteY1" fmla="*/ 1090233 h 1605240"/>
              <a:gd name="connsiteX2" fmla="*/ 132015 w 2307656"/>
              <a:gd name="connsiteY2" fmla="*/ 133792 h 1605240"/>
              <a:gd name="connsiteX3" fmla="*/ 5891 w 2307656"/>
              <a:gd name="connsiteY3" fmla="*/ 7667 h 1605240"/>
              <a:gd name="connsiteX4" fmla="*/ 5891 w 2307656"/>
              <a:gd name="connsiteY4" fmla="*/ 7667 h 16052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7656" h="1605240">
                <a:moveTo>
                  <a:pt x="2307656" y="1605240"/>
                </a:moveTo>
                <a:cubicBezTo>
                  <a:pt x="1858339" y="1470357"/>
                  <a:pt x="1409022" y="1335474"/>
                  <a:pt x="1046415" y="1090233"/>
                </a:cubicBezTo>
                <a:cubicBezTo>
                  <a:pt x="683808" y="844992"/>
                  <a:pt x="305436" y="314220"/>
                  <a:pt x="132015" y="133792"/>
                </a:cubicBezTo>
                <a:cubicBezTo>
                  <a:pt x="-41406" y="-46636"/>
                  <a:pt x="5891" y="7667"/>
                  <a:pt x="5891" y="7667"/>
                </a:cubicBezTo>
                <a:lnTo>
                  <a:pt x="5891" y="7667"/>
                </a:lnTo>
              </a:path>
            </a:pathLst>
          </a:custGeom>
          <a:noFill/>
          <a:ln w="76200">
            <a:solidFill>
              <a:srgbClr val="FFFF00"/>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Freihandform 27"/>
          <p:cNvSpPr/>
          <p:nvPr/>
        </p:nvSpPr>
        <p:spPr>
          <a:xfrm>
            <a:off x="1713186" y="1015872"/>
            <a:ext cx="5538952" cy="728845"/>
          </a:xfrm>
          <a:custGeom>
            <a:avLst/>
            <a:gdLst>
              <a:gd name="connsiteX0" fmla="*/ 5538952 w 5538952"/>
              <a:gd name="connsiteY0" fmla="*/ 728845 h 728845"/>
              <a:gd name="connsiteX1" fmla="*/ 4771697 w 5538952"/>
              <a:gd name="connsiteY1" fmla="*/ 213838 h 728845"/>
              <a:gd name="connsiteX2" fmla="*/ 2638097 w 5538952"/>
              <a:gd name="connsiteY2" fmla="*/ 35162 h 728845"/>
              <a:gd name="connsiteX3" fmla="*/ 956442 w 5538952"/>
              <a:gd name="connsiteY3" fmla="*/ 66694 h 728845"/>
              <a:gd name="connsiteX4" fmla="*/ 0 w 5538952"/>
              <a:gd name="connsiteY4" fmla="*/ 697314 h 7288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38952" h="728845">
                <a:moveTo>
                  <a:pt x="5538952" y="728845"/>
                </a:moveTo>
                <a:cubicBezTo>
                  <a:pt x="5397062" y="529148"/>
                  <a:pt x="5255173" y="329452"/>
                  <a:pt x="4771697" y="213838"/>
                </a:cubicBezTo>
                <a:cubicBezTo>
                  <a:pt x="4288221" y="98224"/>
                  <a:pt x="3273973" y="59686"/>
                  <a:pt x="2638097" y="35162"/>
                </a:cubicBezTo>
                <a:cubicBezTo>
                  <a:pt x="2002221" y="10638"/>
                  <a:pt x="1396125" y="-43665"/>
                  <a:pt x="956442" y="66694"/>
                </a:cubicBezTo>
                <a:cubicBezTo>
                  <a:pt x="516759" y="177053"/>
                  <a:pt x="258379" y="437183"/>
                  <a:pt x="0" y="697314"/>
                </a:cubicBezTo>
              </a:path>
            </a:pathLst>
          </a:custGeom>
          <a:noFill/>
          <a:ln w="76200">
            <a:solidFill>
              <a:srgbClr val="FFFF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3779912" y="1206250"/>
            <a:ext cx="2016224" cy="369332"/>
          </a:xfrm>
          <a:prstGeom prst="rect">
            <a:avLst/>
          </a:prstGeom>
          <a:noFill/>
        </p:spPr>
        <p:txBody>
          <a:bodyPr wrap="square" rtlCol="0">
            <a:spAutoFit/>
          </a:bodyPr>
          <a:lstStyle/>
          <a:p>
            <a:r>
              <a:rPr lang="de-DE" dirty="0"/>
              <a:t>Geld fließt zurück</a:t>
            </a:r>
          </a:p>
        </p:txBody>
      </p:sp>
    </p:spTree>
    <p:extLst>
      <p:ext uri="{BB962C8B-B14F-4D97-AF65-F5344CB8AC3E}">
        <p14:creationId xmlns:p14="http://schemas.microsoft.com/office/powerpoint/2010/main" val="750248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2000"/>
                                        <p:tgtEl>
                                          <p:spTgt spid="25"/>
                                        </p:tgtEl>
                                      </p:cBhvr>
                                    </p:animEffect>
                                    <p:anim calcmode="lin" valueType="num">
                                      <p:cBhvr>
                                        <p:cTn id="8" dur="2000" fill="hold"/>
                                        <p:tgtEl>
                                          <p:spTgt spid="25"/>
                                        </p:tgtEl>
                                        <p:attrNameLst>
                                          <p:attrName>ppt_w</p:attrName>
                                        </p:attrNameLst>
                                      </p:cBhvr>
                                      <p:tavLst>
                                        <p:tav tm="0" fmla="#ppt_w*sin(2.5*pi*$)">
                                          <p:val>
                                            <p:fltVal val="0"/>
                                          </p:val>
                                        </p:tav>
                                        <p:tav tm="100000">
                                          <p:val>
                                            <p:fltVal val="1"/>
                                          </p:val>
                                        </p:tav>
                                      </p:tavLst>
                                    </p:anim>
                                    <p:anim calcmode="lin" valueType="num">
                                      <p:cBhvr>
                                        <p:cTn id="9" dur="2000" fill="hold"/>
                                        <p:tgtEl>
                                          <p:spTgt spid="25"/>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2000"/>
                                        <p:tgtEl>
                                          <p:spTgt spid="26"/>
                                        </p:tgtEl>
                                      </p:cBhvr>
                                    </p:animEffect>
                                    <p:anim calcmode="lin" valueType="num">
                                      <p:cBhvr>
                                        <p:cTn id="13" dur="2000" fill="hold"/>
                                        <p:tgtEl>
                                          <p:spTgt spid="26"/>
                                        </p:tgtEl>
                                        <p:attrNameLst>
                                          <p:attrName>ppt_w</p:attrName>
                                        </p:attrNameLst>
                                      </p:cBhvr>
                                      <p:tavLst>
                                        <p:tav tm="0" fmla="#ppt_w*sin(2.5*pi*$)">
                                          <p:val>
                                            <p:fltVal val="0"/>
                                          </p:val>
                                        </p:tav>
                                        <p:tav tm="100000">
                                          <p:val>
                                            <p:fltVal val="1"/>
                                          </p:val>
                                        </p:tav>
                                      </p:tavLst>
                                    </p:anim>
                                    <p:anim calcmode="lin" valueType="num">
                                      <p:cBhvr>
                                        <p:cTn id="14" dur="2000" fill="hold"/>
                                        <p:tgtEl>
                                          <p:spTgt spid="26"/>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anim calcmode="lin" valueType="num">
                                      <p:cBhvr>
                                        <p:cTn id="23" dur="500" fill="hold"/>
                                        <p:tgtEl>
                                          <p:spTgt spid="27"/>
                                        </p:tgtEl>
                                        <p:attrNameLst>
                                          <p:attrName>ppt_w</p:attrName>
                                        </p:attrNameLst>
                                      </p:cBhvr>
                                      <p:tavLst>
                                        <p:tav tm="0">
                                          <p:val>
                                            <p:fltVal val="0"/>
                                          </p:val>
                                        </p:tav>
                                        <p:tav tm="100000">
                                          <p:val>
                                            <p:strVal val="#ppt_w"/>
                                          </p:val>
                                        </p:tav>
                                      </p:tavLst>
                                    </p:anim>
                                    <p:anim calcmode="lin" valueType="num">
                                      <p:cBhvr>
                                        <p:cTn id="24" dur="500" fill="hold"/>
                                        <p:tgtEl>
                                          <p:spTgt spid="27"/>
                                        </p:tgtEl>
                                        <p:attrNameLst>
                                          <p:attrName>ppt_h</p:attrName>
                                        </p:attrNameLst>
                                      </p:cBhvr>
                                      <p:tavLst>
                                        <p:tav tm="0">
                                          <p:val>
                                            <p:fltVal val="0"/>
                                          </p:val>
                                        </p:tav>
                                        <p:tav tm="100000">
                                          <p:val>
                                            <p:strVal val="#ppt_h"/>
                                          </p:val>
                                        </p:tav>
                                      </p:tavLst>
                                    </p:anim>
                                    <p:animEffect transition="in" filter="fade">
                                      <p:cBhvr>
                                        <p:cTn id="25" dur="500"/>
                                        <p:tgtEl>
                                          <p:spTgt spid="27"/>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24"/>
                                        </p:tgtEl>
                                        <p:attrNameLst>
                                          <p:attrName>style.visibility</p:attrName>
                                        </p:attrNameLst>
                                      </p:cBhvr>
                                      <p:to>
                                        <p:strVal val="visible"/>
                                      </p:to>
                                    </p:set>
                                    <p:anim calcmode="lin" valueType="num">
                                      <p:cBhvr>
                                        <p:cTn id="28" dur="500" fill="hold"/>
                                        <p:tgtEl>
                                          <p:spTgt spid="24"/>
                                        </p:tgtEl>
                                        <p:attrNameLst>
                                          <p:attrName>ppt_w</p:attrName>
                                        </p:attrNameLst>
                                      </p:cBhvr>
                                      <p:tavLst>
                                        <p:tav tm="0">
                                          <p:val>
                                            <p:fltVal val="0"/>
                                          </p:val>
                                        </p:tav>
                                        <p:tav tm="100000">
                                          <p:val>
                                            <p:strVal val="#ppt_w"/>
                                          </p:val>
                                        </p:tav>
                                      </p:tavLst>
                                    </p:anim>
                                    <p:anim calcmode="lin" valueType="num">
                                      <p:cBhvr>
                                        <p:cTn id="29" dur="500" fill="hold"/>
                                        <p:tgtEl>
                                          <p:spTgt spid="24"/>
                                        </p:tgtEl>
                                        <p:attrNameLst>
                                          <p:attrName>ppt_h</p:attrName>
                                        </p:attrNameLst>
                                      </p:cBhvr>
                                      <p:tavLst>
                                        <p:tav tm="0">
                                          <p:val>
                                            <p:fltVal val="0"/>
                                          </p:val>
                                        </p:tav>
                                        <p:tav tm="100000">
                                          <p:val>
                                            <p:strVal val="#ppt_h"/>
                                          </p:val>
                                        </p:tav>
                                      </p:tavLst>
                                    </p:anim>
                                    <p:animEffect transition="in" filter="fade">
                                      <p:cBhvr>
                                        <p:cTn id="30" dur="500"/>
                                        <p:tgtEl>
                                          <p:spTgt spid="24"/>
                                        </p:tgtEl>
                                      </p:cBhvr>
                                    </p:animEffect>
                                  </p:childTnLst>
                                </p:cTn>
                              </p:par>
                              <p:par>
                                <p:cTn id="31" presetID="53" presetClass="entr" presetSubtype="16" fill="hold" nodeType="with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p:cTn id="33" dur="500" fill="hold"/>
                                        <p:tgtEl>
                                          <p:spTgt spid="22"/>
                                        </p:tgtEl>
                                        <p:attrNameLst>
                                          <p:attrName>ppt_w</p:attrName>
                                        </p:attrNameLst>
                                      </p:cBhvr>
                                      <p:tavLst>
                                        <p:tav tm="0">
                                          <p:val>
                                            <p:fltVal val="0"/>
                                          </p:val>
                                        </p:tav>
                                        <p:tav tm="100000">
                                          <p:val>
                                            <p:strVal val="#ppt_w"/>
                                          </p:val>
                                        </p:tav>
                                      </p:tavLst>
                                    </p:anim>
                                    <p:anim calcmode="lin" valueType="num">
                                      <p:cBhvr>
                                        <p:cTn id="34" dur="500" fill="hold"/>
                                        <p:tgtEl>
                                          <p:spTgt spid="22"/>
                                        </p:tgtEl>
                                        <p:attrNameLst>
                                          <p:attrName>ppt_h</p:attrName>
                                        </p:attrNameLst>
                                      </p:cBhvr>
                                      <p:tavLst>
                                        <p:tav tm="0">
                                          <p:val>
                                            <p:fltVal val="0"/>
                                          </p:val>
                                        </p:tav>
                                        <p:tav tm="100000">
                                          <p:val>
                                            <p:strVal val="#ppt_h"/>
                                          </p:val>
                                        </p:tav>
                                      </p:tavLst>
                                    </p:anim>
                                    <p:animEffect transition="in" filter="fade">
                                      <p:cBhvr>
                                        <p:cTn id="35" dur="500"/>
                                        <p:tgtEl>
                                          <p:spTgt spid="22"/>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28"/>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18" grpId="0" animBg="1"/>
      <p:bldP spid="24" grpId="0"/>
      <p:bldP spid="25" grpId="0"/>
      <p:bldP spid="26" grpId="0" animBg="1"/>
      <p:bldP spid="28" grpId="0" animBg="1"/>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Volkswirtschaft: Kreislauf, Reproduktion</a:t>
            </a:r>
          </a:p>
        </p:txBody>
      </p:sp>
      <p:sp>
        <p:nvSpPr>
          <p:cNvPr id="3" name="Inhaltsplatzhalter 2"/>
          <p:cNvSpPr>
            <a:spLocks noGrp="1"/>
          </p:cNvSpPr>
          <p:nvPr>
            <p:ph idx="1"/>
          </p:nvPr>
        </p:nvSpPr>
        <p:spPr>
          <a:xfrm>
            <a:off x="457200" y="1268760"/>
            <a:ext cx="8229600" cy="4857403"/>
          </a:xfrm>
        </p:spPr>
        <p:txBody>
          <a:bodyPr>
            <a:normAutofit fontScale="55000" lnSpcReduction="20000"/>
          </a:bodyPr>
          <a:lstStyle/>
          <a:p>
            <a:r>
              <a:rPr lang="de-DE" sz="4400" dirty="0"/>
              <a:t>Moderne Kapitalverwertungsgesellschaft</a:t>
            </a:r>
          </a:p>
          <a:p>
            <a:pPr lvl="1"/>
            <a:r>
              <a:rPr lang="de-DE" sz="4400" dirty="0">
                <a:solidFill>
                  <a:srgbClr val="FF0000"/>
                </a:solidFill>
              </a:rPr>
              <a:t>Geldkreisläufe</a:t>
            </a:r>
            <a:r>
              <a:rPr lang="de-DE" sz="4400" dirty="0"/>
              <a:t> regeln die Reproduktion. </a:t>
            </a:r>
          </a:p>
          <a:p>
            <a:pPr lvl="1"/>
            <a:r>
              <a:rPr lang="de-DE" sz="4400" dirty="0"/>
              <a:t>Alle Güter sind austauschbar</a:t>
            </a:r>
          </a:p>
          <a:p>
            <a:pPr lvl="1"/>
            <a:r>
              <a:rPr lang="de-DE" sz="4400" dirty="0"/>
              <a:t>Für die Nutzung eines Gutes muss genau so viel gezahlt werden, wie die Reproduktion dieses Gutes kostet! (im Idealfall bei identischer Reproduktion) Preise müssen Reproduktion gewährleisten!</a:t>
            </a:r>
          </a:p>
          <a:p>
            <a:r>
              <a:rPr lang="de-DE" sz="4400" dirty="0"/>
              <a:t>Kreislauf des Lohnfonds regelt Reproduktion der Arbeitskraft und Leben der arbeitenden Bevölkerung</a:t>
            </a:r>
          </a:p>
          <a:p>
            <a:r>
              <a:rPr lang="de-DE" sz="4400" dirty="0"/>
              <a:t>Geldumlauf des Produktionsmittel-Kapitalfonds regelt die Reproduktion der Produktionsmittel</a:t>
            </a:r>
          </a:p>
          <a:p>
            <a:r>
              <a:rPr lang="de-DE" sz="4400" dirty="0" err="1"/>
              <a:t>Ökokapitral</a:t>
            </a:r>
            <a:r>
              <a:rPr lang="de-DE" sz="4400" dirty="0"/>
              <a:t>. Naturressourcen sind nicht mehr kostenlos. Erhaltung, Wiederherstellung funktionsfähiger Natursysteme. Substitution nicht nachhaltiger Nutzungsarten</a:t>
            </a:r>
          </a:p>
          <a:p>
            <a:pPr marL="0" indent="0">
              <a:buNone/>
            </a:pPr>
            <a:endParaRPr lang="de-DE" dirty="0"/>
          </a:p>
        </p:txBody>
      </p:sp>
      <p:sp>
        <p:nvSpPr>
          <p:cNvPr id="4" name="Datumsplatzhalter 3"/>
          <p:cNvSpPr>
            <a:spLocks noGrp="1"/>
          </p:cNvSpPr>
          <p:nvPr>
            <p:ph type="dt" sz="half" idx="10"/>
          </p:nvPr>
        </p:nvSpPr>
        <p:spPr/>
        <p:txBody>
          <a:bodyPr/>
          <a:lstStyle/>
          <a:p>
            <a:r>
              <a:rPr lang="de-DE" dirty="0"/>
              <a:t>Hochschule Neubrandenburg    WS 2016/2017</a:t>
            </a:r>
          </a:p>
        </p:txBody>
      </p:sp>
      <p:sp>
        <p:nvSpPr>
          <p:cNvPr id="5" name="Fußzeilenplatzhalter 4"/>
          <p:cNvSpPr>
            <a:spLocks noGrp="1"/>
          </p:cNvSpPr>
          <p:nvPr>
            <p:ph type="ftr" sz="quarter" idx="11"/>
          </p:nvPr>
        </p:nvSpPr>
        <p:spPr/>
        <p:txBody>
          <a:bodyPr/>
          <a:lstStyle/>
          <a:p>
            <a:r>
              <a:rPr lang="de-DE"/>
              <a:t>Dr. Rainer Land: Regionalökonomie</a:t>
            </a:r>
          </a:p>
        </p:txBody>
      </p:sp>
      <p:sp>
        <p:nvSpPr>
          <p:cNvPr id="6" name="Foliennummernplatzhalter 5"/>
          <p:cNvSpPr>
            <a:spLocks noGrp="1"/>
          </p:cNvSpPr>
          <p:nvPr>
            <p:ph type="sldNum" sz="quarter" idx="12"/>
          </p:nvPr>
        </p:nvSpPr>
        <p:spPr/>
        <p:txBody>
          <a:bodyPr/>
          <a:lstStyle/>
          <a:p>
            <a:r>
              <a:rPr lang="de-DE"/>
              <a:t>Seminar 2, Folie </a:t>
            </a:r>
            <a:fld id="{36D3B09D-BF5C-4FAA-9E48-7ECE80253682}" type="slidenum">
              <a:rPr lang="de-DE" smtClean="0"/>
              <a:pPr/>
              <a:t>25</a:t>
            </a:fld>
            <a:endParaRPr lang="de-DE" dirty="0"/>
          </a:p>
        </p:txBody>
      </p:sp>
    </p:spTree>
    <p:extLst>
      <p:ext uri="{BB962C8B-B14F-4D97-AF65-F5344CB8AC3E}">
        <p14:creationId xmlns:p14="http://schemas.microsoft.com/office/powerpoint/2010/main" val="13127226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Reproduktion und Wachstum: </a:t>
            </a:r>
            <a:br>
              <a:rPr lang="de-DE" dirty="0"/>
            </a:br>
            <a:r>
              <a:rPr lang="de-DE" dirty="0"/>
              <a:t>identische Reproduktion</a:t>
            </a:r>
          </a:p>
        </p:txBody>
      </p:sp>
      <p:sp>
        <p:nvSpPr>
          <p:cNvPr id="3" name="Inhaltsplatzhalter 2"/>
          <p:cNvSpPr>
            <a:spLocks noGrp="1"/>
          </p:cNvSpPr>
          <p:nvPr>
            <p:ph idx="1"/>
          </p:nvPr>
        </p:nvSpPr>
        <p:spPr/>
        <p:txBody>
          <a:bodyPr/>
          <a:lstStyle/>
          <a:p>
            <a:r>
              <a:rPr lang="de-DE" dirty="0"/>
              <a:t>Einfache (identische) Reproduktion. Es werden genau die und genau so viele Güter und Leistungen produziert, wie für die Produktion dieser Güter und Leistungen verbraucht wurden. </a:t>
            </a:r>
          </a:p>
          <a:p>
            <a:r>
              <a:rPr lang="de-DE" dirty="0"/>
              <a:t>Alle Preise sind eindeutig definiert, denn </a:t>
            </a:r>
          </a:p>
          <a:p>
            <a:r>
              <a:rPr lang="de-DE" dirty="0"/>
              <a:t>Summe W(verbraucht) = Summe W(erzeugt)</a:t>
            </a:r>
          </a:p>
          <a:p>
            <a:r>
              <a:rPr lang="de-DE" dirty="0"/>
              <a:t>Reine Kreislaufwirtschaft</a:t>
            </a:r>
          </a:p>
        </p:txBody>
      </p:sp>
      <p:sp>
        <p:nvSpPr>
          <p:cNvPr id="4" name="Datumsplatzhalter 3"/>
          <p:cNvSpPr>
            <a:spLocks noGrp="1"/>
          </p:cNvSpPr>
          <p:nvPr>
            <p:ph type="dt" sz="half" idx="10"/>
          </p:nvPr>
        </p:nvSpPr>
        <p:spPr/>
        <p:txBody>
          <a:bodyPr/>
          <a:lstStyle/>
          <a:p>
            <a:r>
              <a:rPr lang="de-DE" dirty="0"/>
              <a:t>Hochschule Neubrandenburg    WS 2016/2017</a:t>
            </a:r>
          </a:p>
        </p:txBody>
      </p:sp>
      <p:sp>
        <p:nvSpPr>
          <p:cNvPr id="5" name="Fußzeilenplatzhalter 4"/>
          <p:cNvSpPr>
            <a:spLocks noGrp="1"/>
          </p:cNvSpPr>
          <p:nvPr>
            <p:ph type="ftr" sz="quarter" idx="11"/>
          </p:nvPr>
        </p:nvSpPr>
        <p:spPr/>
        <p:txBody>
          <a:bodyPr/>
          <a:lstStyle/>
          <a:p>
            <a:r>
              <a:rPr lang="de-DE"/>
              <a:t>Dr. Rainer Land: Regionalökonomie</a:t>
            </a:r>
          </a:p>
        </p:txBody>
      </p:sp>
      <p:sp>
        <p:nvSpPr>
          <p:cNvPr id="6" name="Foliennummernplatzhalter 5"/>
          <p:cNvSpPr>
            <a:spLocks noGrp="1"/>
          </p:cNvSpPr>
          <p:nvPr>
            <p:ph type="sldNum" sz="quarter" idx="12"/>
          </p:nvPr>
        </p:nvSpPr>
        <p:spPr/>
        <p:txBody>
          <a:bodyPr/>
          <a:lstStyle/>
          <a:p>
            <a:r>
              <a:rPr lang="de-DE"/>
              <a:t>Seminar 2, Folie </a:t>
            </a:r>
            <a:fld id="{36D3B09D-BF5C-4FAA-9E48-7ECE80253682}" type="slidenum">
              <a:rPr lang="de-DE" smtClean="0"/>
              <a:pPr/>
              <a:t>26</a:t>
            </a:fld>
            <a:endParaRPr lang="de-DE" dirty="0"/>
          </a:p>
        </p:txBody>
      </p:sp>
    </p:spTree>
    <p:extLst>
      <p:ext uri="{BB962C8B-B14F-4D97-AF65-F5344CB8AC3E}">
        <p14:creationId xmlns:p14="http://schemas.microsoft.com/office/powerpoint/2010/main" val="4532796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Preise</a:t>
            </a:r>
          </a:p>
        </p:txBody>
      </p:sp>
      <p:sp>
        <p:nvSpPr>
          <p:cNvPr id="3" name="Inhaltsplatzhalter 2"/>
          <p:cNvSpPr>
            <a:spLocks noGrp="1"/>
          </p:cNvSpPr>
          <p:nvPr>
            <p:ph idx="1"/>
          </p:nvPr>
        </p:nvSpPr>
        <p:spPr/>
        <p:txBody>
          <a:bodyPr/>
          <a:lstStyle/>
          <a:p>
            <a:r>
              <a:rPr lang="de-DE" sz="2000" dirty="0"/>
              <a:t>Preis: Wert in Geldeinheiten ausgedrückt</a:t>
            </a:r>
          </a:p>
          <a:p>
            <a:r>
              <a:rPr lang="de-DE" sz="2000" dirty="0"/>
              <a:t>Preisverhandlung, Vergleichsobjekte</a:t>
            </a:r>
          </a:p>
          <a:p>
            <a:r>
              <a:rPr lang="de-DE" sz="2000" dirty="0"/>
              <a:t>Wie kommen Preise zustande? Sind sie konstant oder veränderlich?</a:t>
            </a:r>
          </a:p>
          <a:p>
            <a:r>
              <a:rPr lang="de-DE" sz="2000" dirty="0"/>
              <a:t>Knappe Güter, Kosten, Nutzen. Kosten müssen gedeckt werden. Nutzen im Vergleich zu Alternativen</a:t>
            </a:r>
          </a:p>
          <a:p>
            <a:r>
              <a:rPr lang="de-DE" sz="2000" dirty="0"/>
              <a:t>Grenznutzen: abnehmender Nutzen, Nutzen der letzten Einheit</a:t>
            </a:r>
          </a:p>
          <a:p>
            <a:r>
              <a:rPr lang="de-DE" sz="1400" dirty="0"/>
              <a:t>„Jemand hat am Jahrmarkt Hunger und kauft sich daher eine </a:t>
            </a:r>
            <a:r>
              <a:rPr lang="de-DE" sz="1400" dirty="0">
                <a:hlinkClick r:id="rId2" tooltip="Bratwurst"/>
              </a:rPr>
              <a:t>Bratwurst</a:t>
            </a:r>
            <a:r>
              <a:rPr lang="de-DE" sz="1400" dirty="0"/>
              <a:t>. Dadurch wird der Hunger zumindest teilweise gestillt. Hat er danach immer noch Hunger, kauft er eine weitere, die ihm wohl auch noch schmeckt. Mit der vierten oder fünften Wurst wird er keinen weiteren Hunger stillen können, und isst er dann die siebte oder achte, wird ihm gar schlecht werden. Der zusätzliche Nutzen der achten Bratwurst (= ihr Grenznutzen) ist also negativ. Besser wäre es gewesen, er hätte sich stattdessen z. B. ein Glas Apfelsaft gekauft.“ Wikipedia, Grenznutzen.</a:t>
            </a:r>
            <a:endParaRPr lang="de-DE" sz="1050" dirty="0"/>
          </a:p>
          <a:p>
            <a:r>
              <a:rPr lang="de-DE" sz="2000" dirty="0"/>
              <a:t>Warenpreise? Welche Relation steckt dahinter?</a:t>
            </a:r>
          </a:p>
          <a:p>
            <a:r>
              <a:rPr lang="de-DE" sz="2000" dirty="0"/>
              <a:t>Lohn, Zins, Grundrente, Bodenpreis</a:t>
            </a:r>
          </a:p>
          <a:p>
            <a:endParaRPr lang="de-DE" dirty="0"/>
          </a:p>
        </p:txBody>
      </p:sp>
      <p:sp>
        <p:nvSpPr>
          <p:cNvPr id="4" name="Datumsplatzhalter 3"/>
          <p:cNvSpPr>
            <a:spLocks noGrp="1"/>
          </p:cNvSpPr>
          <p:nvPr>
            <p:ph type="dt" sz="half" idx="10"/>
          </p:nvPr>
        </p:nvSpPr>
        <p:spPr/>
        <p:txBody>
          <a:bodyPr/>
          <a:lstStyle/>
          <a:p>
            <a:r>
              <a:rPr lang="de-DE"/>
              <a:t>Hochschule Neubrandenburg    WS 2016/2017</a:t>
            </a:r>
            <a:endParaRPr lang="de-DE" dirty="0"/>
          </a:p>
        </p:txBody>
      </p:sp>
      <p:sp>
        <p:nvSpPr>
          <p:cNvPr id="5" name="Fußzeilenplatzhalter 4"/>
          <p:cNvSpPr>
            <a:spLocks noGrp="1"/>
          </p:cNvSpPr>
          <p:nvPr>
            <p:ph type="ftr" sz="quarter" idx="11"/>
          </p:nvPr>
        </p:nvSpPr>
        <p:spPr/>
        <p:txBody>
          <a:bodyPr/>
          <a:lstStyle/>
          <a:p>
            <a:r>
              <a:rPr lang="de-DE"/>
              <a:t>Dr. Rainer Land: Regionalökonomie</a:t>
            </a:r>
          </a:p>
        </p:txBody>
      </p:sp>
      <p:sp>
        <p:nvSpPr>
          <p:cNvPr id="6" name="Foliennummernplatzhalter 5"/>
          <p:cNvSpPr>
            <a:spLocks noGrp="1"/>
          </p:cNvSpPr>
          <p:nvPr>
            <p:ph type="sldNum" sz="quarter" idx="12"/>
          </p:nvPr>
        </p:nvSpPr>
        <p:spPr/>
        <p:txBody>
          <a:bodyPr/>
          <a:lstStyle/>
          <a:p>
            <a:r>
              <a:rPr lang="de-DE"/>
              <a:t>Seminar 2, Folie </a:t>
            </a:r>
            <a:fld id="{36D3B09D-BF5C-4FAA-9E48-7ECE80253682}" type="slidenum">
              <a:rPr lang="de-DE" smtClean="0"/>
              <a:pPr/>
              <a:t>27</a:t>
            </a:fld>
            <a:endParaRPr lang="de-DE" dirty="0"/>
          </a:p>
        </p:txBody>
      </p:sp>
    </p:spTree>
    <p:extLst>
      <p:ext uri="{BB962C8B-B14F-4D97-AF65-F5344CB8AC3E}">
        <p14:creationId xmlns:p14="http://schemas.microsoft.com/office/powerpoint/2010/main" val="35426403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r>
              <a:rPr lang="de-DE" altLang="de-DE" sz="3600" dirty="0"/>
              <a:t>Preise nach </a:t>
            </a:r>
            <a:r>
              <a:rPr lang="de-DE" altLang="de-DE" sz="3600" dirty="0" err="1"/>
              <a:t>Sraffa</a:t>
            </a:r>
            <a:endParaRPr lang="de-DE" altLang="de-DE" sz="3600" dirty="0"/>
          </a:p>
        </p:txBody>
      </p:sp>
      <p:sp>
        <p:nvSpPr>
          <p:cNvPr id="157699" name="Rectangle 3"/>
          <p:cNvSpPr>
            <a:spLocks noGrp="1" noChangeArrowheads="1"/>
          </p:cNvSpPr>
          <p:nvPr>
            <p:ph type="body" sz="half" idx="1"/>
          </p:nvPr>
        </p:nvSpPr>
        <p:spPr>
          <a:xfrm>
            <a:off x="457200" y="1268413"/>
            <a:ext cx="8291513" cy="5113337"/>
          </a:xfrm>
        </p:spPr>
        <p:txBody>
          <a:bodyPr/>
          <a:lstStyle/>
          <a:p>
            <a:r>
              <a:rPr lang="de-DE" altLang="de-DE" sz="1600" dirty="0">
                <a:solidFill>
                  <a:schemeClr val="hlink"/>
                </a:solidFill>
              </a:rPr>
              <a:t>Jede Produktion hat eine Produktionsfunktionen, die als lineare Gleichung dargestellt werden kann</a:t>
            </a:r>
          </a:p>
          <a:p>
            <a:r>
              <a:rPr lang="de-DE" altLang="de-DE" sz="1600" dirty="0">
                <a:solidFill>
                  <a:schemeClr val="hlink"/>
                </a:solidFill>
              </a:rPr>
              <a:t>In jede Produktion gehen viele (alle) Produktionsbedingungen ein, es wird ein Produkt hergestellt.  Dann gibt es n Produkte und n Produktionsfunktionen. </a:t>
            </a:r>
          </a:p>
          <a:p>
            <a:endParaRPr lang="de-DE" altLang="de-DE" sz="1600" dirty="0">
              <a:solidFill>
                <a:schemeClr val="hlink"/>
              </a:solidFill>
            </a:endParaRPr>
          </a:p>
          <a:p>
            <a:endParaRPr lang="de-DE" altLang="de-DE" sz="1600" dirty="0">
              <a:solidFill>
                <a:schemeClr val="hlink"/>
              </a:solidFill>
            </a:endParaRPr>
          </a:p>
          <a:p>
            <a:endParaRPr lang="de-DE" altLang="de-DE" sz="1600" dirty="0">
              <a:solidFill>
                <a:schemeClr val="hlink"/>
              </a:solidFill>
            </a:endParaRPr>
          </a:p>
          <a:p>
            <a:endParaRPr lang="de-DE" altLang="de-DE" sz="1600" dirty="0">
              <a:solidFill>
                <a:schemeClr val="hlink"/>
              </a:solidFill>
            </a:endParaRPr>
          </a:p>
          <a:p>
            <a:endParaRPr lang="de-DE" altLang="de-DE" sz="1600" dirty="0">
              <a:solidFill>
                <a:schemeClr val="hlink"/>
              </a:solidFill>
            </a:endParaRPr>
          </a:p>
          <a:p>
            <a:endParaRPr lang="de-DE" altLang="de-DE" sz="1600" dirty="0">
              <a:solidFill>
                <a:schemeClr val="hlink"/>
              </a:solidFill>
            </a:endParaRPr>
          </a:p>
          <a:p>
            <a:endParaRPr lang="de-DE" altLang="de-DE" sz="1600" dirty="0">
              <a:solidFill>
                <a:schemeClr val="hlink"/>
              </a:solidFill>
            </a:endParaRPr>
          </a:p>
          <a:p>
            <a:endParaRPr lang="de-DE" altLang="de-DE" sz="1600" dirty="0">
              <a:solidFill>
                <a:schemeClr val="hlink"/>
              </a:solidFill>
            </a:endParaRPr>
          </a:p>
          <a:p>
            <a:endParaRPr lang="de-DE" altLang="de-DE" sz="1600" dirty="0">
              <a:solidFill>
                <a:schemeClr val="hlink"/>
              </a:solidFill>
            </a:endParaRPr>
          </a:p>
          <a:p>
            <a:r>
              <a:rPr lang="de-DE" altLang="de-DE" sz="1600" dirty="0">
                <a:solidFill>
                  <a:schemeClr val="hlink"/>
                </a:solidFill>
              </a:rPr>
              <a:t>Besondere Produktionsbedingungen sind Arbeit und ggf. Boden</a:t>
            </a:r>
          </a:p>
          <a:p>
            <a:r>
              <a:rPr lang="de-DE" altLang="de-DE" sz="1600" dirty="0">
                <a:solidFill>
                  <a:schemeClr val="hlink"/>
                </a:solidFill>
              </a:rPr>
              <a:t>Das Gleichungssystem ist lösbar, wenn es n Gleichungen und n Unbekannte gibt. Der Preis jeder Ware ist relativ in jeder anderen ausdrückbar. Standardware. Geldeinheit: Anteil am BIP</a:t>
            </a:r>
          </a:p>
          <a:p>
            <a:r>
              <a:rPr lang="de-DE" altLang="de-DE" sz="1600" dirty="0">
                <a:solidFill>
                  <a:schemeClr val="hlink"/>
                </a:solidFill>
              </a:rPr>
              <a:t>Preise sind also von den Proportionen des Systems abhängig.  </a:t>
            </a:r>
          </a:p>
          <a:p>
            <a:endParaRPr lang="de-DE" altLang="de-DE" sz="1600" dirty="0"/>
          </a:p>
          <a:p>
            <a:endParaRPr lang="de-DE" altLang="de-DE" sz="1600" dirty="0">
              <a:solidFill>
                <a:schemeClr val="hlink"/>
              </a:solidFill>
            </a:endParaRPr>
          </a:p>
          <a:p>
            <a:endParaRPr lang="de-DE" altLang="de-DE" sz="2800" dirty="0"/>
          </a:p>
          <a:p>
            <a:endParaRPr lang="de-DE" altLang="de-DE" sz="2800" dirty="0"/>
          </a:p>
          <a:p>
            <a:endParaRPr lang="de-DE" altLang="de-DE" sz="2800" dirty="0"/>
          </a:p>
          <a:p>
            <a:endParaRPr lang="de-DE" altLang="de-DE" sz="2800" dirty="0"/>
          </a:p>
          <a:p>
            <a:endParaRPr lang="de-DE" altLang="de-DE" sz="2800" dirty="0"/>
          </a:p>
          <a:p>
            <a:endParaRPr lang="de-DE" altLang="de-DE" sz="2800" dirty="0"/>
          </a:p>
          <a:p>
            <a:endParaRPr lang="de-DE" altLang="de-DE" sz="2800" dirty="0"/>
          </a:p>
          <a:p>
            <a:endParaRPr lang="de-DE" altLang="de-DE" sz="2800" dirty="0"/>
          </a:p>
          <a:p>
            <a:endParaRPr lang="de-DE" altLang="de-DE" sz="2800" dirty="0"/>
          </a:p>
        </p:txBody>
      </p:sp>
      <p:pic>
        <p:nvPicPr>
          <p:cNvPr id="157700" name="Picture 4" descr="img064"/>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877989" y="3347640"/>
            <a:ext cx="4824412" cy="1495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57702" name="Picture 6" descr="img065"/>
          <p:cNvPicPr>
            <a:picLocks noGrp="1"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900113" y="2478881"/>
            <a:ext cx="6913562" cy="825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956541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Preise sind nur bei identischer Reproduktion objektiv und eindeutig! Nach </a:t>
            </a:r>
            <a:r>
              <a:rPr lang="de-DE" dirty="0" err="1"/>
              <a:t>Sraffa</a:t>
            </a:r>
            <a:r>
              <a:rPr lang="de-DE" dirty="0"/>
              <a:t>:</a:t>
            </a:r>
          </a:p>
        </p:txBody>
      </p:sp>
      <p:sp>
        <p:nvSpPr>
          <p:cNvPr id="3" name="Inhaltsplatzhalter 2"/>
          <p:cNvSpPr>
            <a:spLocks noGrp="1"/>
          </p:cNvSpPr>
          <p:nvPr>
            <p:ph idx="1"/>
          </p:nvPr>
        </p:nvSpPr>
        <p:spPr/>
        <p:txBody>
          <a:bodyPr>
            <a:normAutofit lnSpcReduction="10000"/>
          </a:bodyPr>
          <a:lstStyle/>
          <a:p>
            <a:pPr marL="0" indent="0">
              <a:buNone/>
            </a:pPr>
            <a:r>
              <a:rPr lang="de-DE" dirty="0"/>
              <a:t>In einem Produktionssystem mit n Produkten soll es n Produktionsfunktionen und n Produktionsbedingungen (Produktions- oder Konsumtionsmittel) geben. Jedes Produkt hat eine Produktionsfunktion, jedes Produkt ist irgendwo Produktionsbedingung.</a:t>
            </a:r>
          </a:p>
          <a:p>
            <a:pPr marL="0" indent="0">
              <a:buNone/>
            </a:pPr>
            <a:r>
              <a:rPr lang="de-DE" dirty="0"/>
              <a:t>Beispiel: Weizenproduktion, Schweineproduktion und Eisenproduktion als </a:t>
            </a:r>
            <a:r>
              <a:rPr lang="de-DE" dirty="0" err="1"/>
              <a:t>Repropduktionssystem</a:t>
            </a:r>
            <a:endParaRPr lang="de-DE" dirty="0"/>
          </a:p>
        </p:txBody>
      </p:sp>
      <p:sp>
        <p:nvSpPr>
          <p:cNvPr id="4" name="Datumsplatzhalter 3"/>
          <p:cNvSpPr>
            <a:spLocks noGrp="1"/>
          </p:cNvSpPr>
          <p:nvPr>
            <p:ph type="dt" sz="half" idx="10"/>
          </p:nvPr>
        </p:nvSpPr>
        <p:spPr/>
        <p:txBody>
          <a:bodyPr/>
          <a:lstStyle/>
          <a:p>
            <a:r>
              <a:rPr lang="de-DE" dirty="0"/>
              <a:t>Hochschule Neubrandenburg    WS 2016/2017</a:t>
            </a:r>
          </a:p>
        </p:txBody>
      </p:sp>
      <p:sp>
        <p:nvSpPr>
          <p:cNvPr id="5" name="Fußzeilenplatzhalter 4"/>
          <p:cNvSpPr>
            <a:spLocks noGrp="1"/>
          </p:cNvSpPr>
          <p:nvPr>
            <p:ph type="ftr" sz="quarter" idx="11"/>
          </p:nvPr>
        </p:nvSpPr>
        <p:spPr/>
        <p:txBody>
          <a:bodyPr/>
          <a:lstStyle/>
          <a:p>
            <a:r>
              <a:rPr lang="de-DE"/>
              <a:t>Dr. Rainer Land: Regionalökonomie</a:t>
            </a:r>
          </a:p>
        </p:txBody>
      </p:sp>
      <p:sp>
        <p:nvSpPr>
          <p:cNvPr id="6" name="Foliennummernplatzhalter 5"/>
          <p:cNvSpPr>
            <a:spLocks noGrp="1"/>
          </p:cNvSpPr>
          <p:nvPr>
            <p:ph type="sldNum" sz="quarter" idx="12"/>
          </p:nvPr>
        </p:nvSpPr>
        <p:spPr/>
        <p:txBody>
          <a:bodyPr/>
          <a:lstStyle/>
          <a:p>
            <a:r>
              <a:rPr lang="de-DE"/>
              <a:t>Seminar 2, Folie </a:t>
            </a:r>
            <a:fld id="{36D3B09D-BF5C-4FAA-9E48-7ECE80253682}" type="slidenum">
              <a:rPr lang="de-DE" smtClean="0"/>
              <a:pPr/>
              <a:t>29</a:t>
            </a:fld>
            <a:endParaRPr lang="de-DE" dirty="0"/>
          </a:p>
        </p:txBody>
      </p:sp>
    </p:spTree>
    <p:extLst>
      <p:ext uri="{BB962C8B-B14F-4D97-AF65-F5344CB8AC3E}">
        <p14:creationId xmlns:p14="http://schemas.microsoft.com/office/powerpoint/2010/main" val="895302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Jäger und Sammler</a:t>
            </a:r>
          </a:p>
        </p:txBody>
      </p:sp>
      <p:sp>
        <p:nvSpPr>
          <p:cNvPr id="3" name="Inhaltsplatzhalter 2"/>
          <p:cNvSpPr>
            <a:spLocks noGrp="1"/>
          </p:cNvSpPr>
          <p:nvPr>
            <p:ph idx="1"/>
          </p:nvPr>
        </p:nvSpPr>
        <p:spPr>
          <a:xfrm>
            <a:off x="457200" y="1268760"/>
            <a:ext cx="8229600" cy="5112568"/>
          </a:xfrm>
        </p:spPr>
        <p:txBody>
          <a:bodyPr>
            <a:normAutofit fontScale="70000" lnSpcReduction="20000"/>
          </a:bodyPr>
          <a:lstStyle/>
          <a:p>
            <a:r>
              <a:rPr lang="de-DE" sz="2300" dirty="0">
                <a:solidFill>
                  <a:srgbClr val="FF0000"/>
                </a:solidFill>
              </a:rPr>
              <a:t>Naturnutzung</a:t>
            </a:r>
            <a:r>
              <a:rPr lang="de-DE" sz="2300" dirty="0"/>
              <a:t>: </a:t>
            </a:r>
          </a:p>
          <a:p>
            <a:pPr lvl="1"/>
            <a:r>
              <a:rPr lang="de-DE" sz="2300" dirty="0"/>
              <a:t>Vorgefundene einzelne Ressourcen -&gt; lokale Differenzierung nach Ressourcen, Nomaden</a:t>
            </a:r>
          </a:p>
          <a:p>
            <a:pPr lvl="1"/>
            <a:r>
              <a:rPr lang="de-DE" sz="2300" dirty="0"/>
              <a:t>Grenze: wenn Ressource erschöpft. Natur wird nur langsam verändert</a:t>
            </a:r>
          </a:p>
          <a:p>
            <a:r>
              <a:rPr lang="de-DE" sz="2300" dirty="0">
                <a:solidFill>
                  <a:srgbClr val="FF0000"/>
                </a:solidFill>
              </a:rPr>
              <a:t>Arbeitsteilung, Austausch, Handel</a:t>
            </a:r>
            <a:r>
              <a:rPr lang="de-DE" sz="2300" dirty="0"/>
              <a:t>: </a:t>
            </a:r>
          </a:p>
          <a:p>
            <a:pPr lvl="1" indent="-342900"/>
            <a:r>
              <a:rPr lang="de-DE" sz="2300" dirty="0"/>
              <a:t>Gemeinschaftliche Produktion und Arbeit</a:t>
            </a:r>
          </a:p>
          <a:p>
            <a:pPr lvl="1"/>
            <a:r>
              <a:rPr lang="de-DE" sz="2300" dirty="0"/>
              <a:t>Männer, Frauen, Kinder, Alte</a:t>
            </a:r>
          </a:p>
          <a:p>
            <a:pPr lvl="1"/>
            <a:r>
              <a:rPr lang="de-DE" sz="2300" dirty="0"/>
              <a:t>weitgehend autark</a:t>
            </a:r>
          </a:p>
          <a:p>
            <a:pPr lvl="1"/>
            <a:r>
              <a:rPr lang="de-DE" sz="2300" dirty="0"/>
              <a:t>Austausch zwischen Gemeinschaften selten und nur spezielle Güter</a:t>
            </a:r>
          </a:p>
          <a:p>
            <a:r>
              <a:rPr lang="de-DE" sz="2300" dirty="0">
                <a:solidFill>
                  <a:srgbClr val="FF0000"/>
                </a:solidFill>
              </a:rPr>
              <a:t>Mehrprodukt</a:t>
            </a:r>
          </a:p>
          <a:p>
            <a:pPr lvl="1"/>
            <a:r>
              <a:rPr lang="de-DE" sz="2300" dirty="0"/>
              <a:t>Gering. Kleine Reserve. Überschüsse werden vernichtet</a:t>
            </a:r>
          </a:p>
          <a:p>
            <a:r>
              <a:rPr lang="de-DE" sz="2300" dirty="0">
                <a:solidFill>
                  <a:srgbClr val="FF0000"/>
                </a:solidFill>
              </a:rPr>
              <a:t>Sozialstruktur</a:t>
            </a:r>
            <a:r>
              <a:rPr lang="de-DE" sz="2300" dirty="0"/>
              <a:t>: </a:t>
            </a:r>
          </a:p>
          <a:p>
            <a:pPr lvl="1"/>
            <a:r>
              <a:rPr lang="de-DE" sz="2300" dirty="0"/>
              <a:t>Familie. Häuptlinge. Geringer soziale Unterschiede, aber differente Rollen</a:t>
            </a:r>
          </a:p>
          <a:p>
            <a:r>
              <a:rPr lang="de-DE" sz="2300" dirty="0">
                <a:solidFill>
                  <a:srgbClr val="FF0000"/>
                </a:solidFill>
              </a:rPr>
              <a:t>Wachstum</a:t>
            </a:r>
            <a:r>
              <a:rPr lang="de-DE" sz="2300" dirty="0"/>
              <a:t>: </a:t>
            </a:r>
          </a:p>
          <a:p>
            <a:pPr lvl="1"/>
            <a:r>
              <a:rPr lang="de-DE" sz="2300" dirty="0"/>
              <a:t>Bevölkerung durch Teilung der Gruppe, Ausbreitung, Wanderung</a:t>
            </a:r>
          </a:p>
          <a:p>
            <a:r>
              <a:rPr lang="de-DE" sz="2300" dirty="0">
                <a:solidFill>
                  <a:srgbClr val="FF0000"/>
                </a:solidFill>
              </a:rPr>
              <a:t>Innovationen</a:t>
            </a:r>
          </a:p>
          <a:p>
            <a:pPr lvl="1"/>
            <a:r>
              <a:rPr lang="de-DE" sz="2300" dirty="0"/>
              <a:t>Kaum, zufällig, teilweise verboten</a:t>
            </a:r>
          </a:p>
          <a:p>
            <a:r>
              <a:rPr lang="de-DE" sz="2300" dirty="0">
                <a:solidFill>
                  <a:srgbClr val="FF0000"/>
                </a:solidFill>
              </a:rPr>
              <a:t>Regionale Differenzierung</a:t>
            </a:r>
          </a:p>
          <a:p>
            <a:pPr lvl="1"/>
            <a:r>
              <a:rPr lang="de-DE" sz="2300" dirty="0"/>
              <a:t>Durch differente Ressourcen, Naturbedingungen, </a:t>
            </a:r>
          </a:p>
          <a:p>
            <a:pPr lvl="1"/>
            <a:r>
              <a:rPr lang="de-DE" sz="2300" dirty="0"/>
              <a:t>aber auch pfadabhängige kulturelle Selbstreferenzen</a:t>
            </a:r>
          </a:p>
          <a:p>
            <a:endParaRPr lang="de-DE" dirty="0"/>
          </a:p>
        </p:txBody>
      </p:sp>
      <p:sp>
        <p:nvSpPr>
          <p:cNvPr id="4" name="Datumsplatzhalter 3"/>
          <p:cNvSpPr>
            <a:spLocks noGrp="1"/>
          </p:cNvSpPr>
          <p:nvPr>
            <p:ph type="dt" sz="half" idx="10"/>
          </p:nvPr>
        </p:nvSpPr>
        <p:spPr/>
        <p:txBody>
          <a:bodyPr/>
          <a:lstStyle/>
          <a:p>
            <a:r>
              <a:rPr lang="de-DE" dirty="0"/>
              <a:t>Hochschule Neubrandenburg    WS 2016/2017</a:t>
            </a:r>
          </a:p>
        </p:txBody>
      </p:sp>
      <p:sp>
        <p:nvSpPr>
          <p:cNvPr id="5" name="Fußzeilenplatzhalter 4"/>
          <p:cNvSpPr>
            <a:spLocks noGrp="1"/>
          </p:cNvSpPr>
          <p:nvPr>
            <p:ph type="ftr" sz="quarter" idx="11"/>
          </p:nvPr>
        </p:nvSpPr>
        <p:spPr/>
        <p:txBody>
          <a:bodyPr/>
          <a:lstStyle/>
          <a:p>
            <a:r>
              <a:rPr lang="de-DE"/>
              <a:t>Dr. Rainer Land: Regionalökonomie</a:t>
            </a:r>
          </a:p>
        </p:txBody>
      </p:sp>
      <p:sp>
        <p:nvSpPr>
          <p:cNvPr id="6" name="Foliennummernplatzhalter 5"/>
          <p:cNvSpPr>
            <a:spLocks noGrp="1"/>
          </p:cNvSpPr>
          <p:nvPr>
            <p:ph type="sldNum" sz="quarter" idx="12"/>
          </p:nvPr>
        </p:nvSpPr>
        <p:spPr/>
        <p:txBody>
          <a:bodyPr/>
          <a:lstStyle/>
          <a:p>
            <a:r>
              <a:rPr lang="de-DE"/>
              <a:t>Seminar 2, Folie </a:t>
            </a:r>
            <a:fld id="{36D3B09D-BF5C-4FAA-9E48-7ECE80253682}" type="slidenum">
              <a:rPr lang="de-DE" smtClean="0"/>
              <a:pPr/>
              <a:t>3</a:t>
            </a:fld>
            <a:endParaRPr lang="de-DE" dirty="0"/>
          </a:p>
        </p:txBody>
      </p:sp>
    </p:spTree>
    <p:extLst>
      <p:ext uri="{BB962C8B-B14F-4D97-AF65-F5344CB8AC3E}">
        <p14:creationId xmlns:p14="http://schemas.microsoft.com/office/powerpoint/2010/main" val="579484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anim calcmode="lin" valueType="num">
                                      <p:cBhvr additive="base">
                                        <p:cTn id="39"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15" end="15"/>
                                            </p:txEl>
                                          </p:spTgt>
                                        </p:tgtEl>
                                        <p:attrNameLst>
                                          <p:attrName>style.visibility</p:attrName>
                                        </p:attrNameLst>
                                      </p:cBhvr>
                                      <p:to>
                                        <p:strVal val="visible"/>
                                      </p:to>
                                    </p:set>
                                    <p:anim calcmode="lin" valueType="num">
                                      <p:cBhvr additive="base">
                                        <p:cTn id="45"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3">
                                            <p:txEl>
                                              <p:pRg st="17" end="17"/>
                                            </p:txEl>
                                          </p:spTgt>
                                        </p:tgtEl>
                                        <p:attrNameLst>
                                          <p:attrName>style.visibility</p:attrName>
                                        </p:attrNameLst>
                                      </p:cBhvr>
                                      <p:to>
                                        <p:strVal val="visible"/>
                                      </p:to>
                                    </p:set>
                                    <p:animEffect transition="in" filter="fade">
                                      <p:cBhvr>
                                        <p:cTn id="51" dur="1000"/>
                                        <p:tgtEl>
                                          <p:spTgt spid="3">
                                            <p:txEl>
                                              <p:pRg st="17" end="17"/>
                                            </p:txEl>
                                          </p:spTgt>
                                        </p:tgtEl>
                                      </p:cBhvr>
                                    </p:animEffect>
                                    <p:anim calcmode="lin" valueType="num">
                                      <p:cBhvr>
                                        <p:cTn id="52" dur="1000" fill="hold"/>
                                        <p:tgtEl>
                                          <p:spTgt spid="3">
                                            <p:txEl>
                                              <p:pRg st="17" end="17"/>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17" end="17"/>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1" fill="hold">
                                          <p:stCondLst>
                                            <p:cond delay="0"/>
                                          </p:stCondLst>
                                        </p:cTn>
                                        <p:tgtEl>
                                          <p:spTgt spid="3">
                                            <p:txEl>
                                              <p:pRg st="18" end="18"/>
                                            </p:txEl>
                                          </p:spTgt>
                                        </p:tgtEl>
                                        <p:attrNameLst>
                                          <p:attrName>style.visibility</p:attrName>
                                        </p:attrNameLst>
                                      </p:cBhvr>
                                      <p:to>
                                        <p:strVal val="visible"/>
                                      </p:to>
                                    </p:set>
                                    <p:animEffect transition="in" filter="fade">
                                      <p:cBhvr>
                                        <p:cTn id="58" dur="1000"/>
                                        <p:tgtEl>
                                          <p:spTgt spid="3">
                                            <p:txEl>
                                              <p:pRg st="18" end="18"/>
                                            </p:txEl>
                                          </p:spTgt>
                                        </p:tgtEl>
                                      </p:cBhvr>
                                    </p:animEffect>
                                    <p:anim calcmode="lin" valueType="num">
                                      <p:cBhvr>
                                        <p:cTn id="59" dur="1000" fill="hold"/>
                                        <p:tgtEl>
                                          <p:spTgt spid="3">
                                            <p:txEl>
                                              <p:pRg st="18" end="18"/>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18" end="1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Sraffas</a:t>
            </a:r>
            <a:r>
              <a:rPr lang="de-DE" dirty="0"/>
              <a:t> einfachstes Modell mit drei Produktionsfunktionen</a:t>
            </a:r>
          </a:p>
        </p:txBody>
      </p:sp>
      <p:sp>
        <p:nvSpPr>
          <p:cNvPr id="3" name="Inhaltsplatzhalter 2"/>
          <p:cNvSpPr>
            <a:spLocks noGrp="1"/>
          </p:cNvSpPr>
          <p:nvPr>
            <p:ph idx="1"/>
          </p:nvPr>
        </p:nvSpPr>
        <p:spPr>
          <a:xfrm>
            <a:off x="457200" y="1600200"/>
            <a:ext cx="8229600" cy="4493096"/>
          </a:xfrm>
        </p:spPr>
        <p:txBody>
          <a:bodyPr>
            <a:normAutofit/>
          </a:bodyPr>
          <a:lstStyle/>
          <a:p>
            <a:pPr marL="0" indent="0">
              <a:buNone/>
            </a:pPr>
            <a:r>
              <a:rPr lang="de-DE" sz="1800" dirty="0"/>
              <a:t>Ein lineares Gleichungssystem mit n unbekannten und n Gleichungen ist lösbar</a:t>
            </a:r>
          </a:p>
          <a:p>
            <a:pPr marL="0" indent="0">
              <a:buNone/>
            </a:pPr>
            <a:r>
              <a:rPr lang="de-DE" sz="1800" dirty="0"/>
              <a:t>[240 kg Weizen] + [12 t Eisen] + [18 Schweine] =</a:t>
            </a:r>
            <a:r>
              <a:rPr lang="de-DE" sz="1800" dirty="0">
                <a:sym typeface="Wingdings" panose="05000000000000000000" pitchFamily="2" charset="2"/>
              </a:rPr>
              <a:t> [450 kg Weizen]</a:t>
            </a:r>
            <a:br>
              <a:rPr lang="de-DE" sz="1800" dirty="0">
                <a:sym typeface="Wingdings" panose="05000000000000000000" pitchFamily="2" charset="2"/>
              </a:rPr>
            </a:br>
            <a:r>
              <a:rPr lang="de-DE" sz="1800" dirty="0"/>
              <a:t>[12 t Eisen] + [18 Schweine] =</a:t>
            </a:r>
            <a:r>
              <a:rPr lang="de-DE" sz="1800" dirty="0">
                <a:sym typeface="Wingdings" panose="05000000000000000000" pitchFamily="2" charset="2"/>
              </a:rPr>
              <a:t> [210 kg Weizen]</a:t>
            </a:r>
            <a:br>
              <a:rPr lang="de-DE" sz="1800" dirty="0">
                <a:sym typeface="Wingdings" panose="05000000000000000000" pitchFamily="2" charset="2"/>
              </a:rPr>
            </a:br>
            <a:r>
              <a:rPr lang="de-DE" sz="1800" dirty="0">
                <a:sym typeface="Wingdings" panose="05000000000000000000" pitchFamily="2" charset="2"/>
              </a:rPr>
              <a:t>90/15 t Weizen + 12/15 Schweine = 1 t Eisen</a:t>
            </a:r>
          </a:p>
          <a:p>
            <a:pPr marL="0" indent="0">
              <a:buNone/>
            </a:pPr>
            <a:endParaRPr lang="de-DE" sz="1800" dirty="0">
              <a:sym typeface="Wingdings" panose="05000000000000000000" pitchFamily="2" charset="2"/>
            </a:endParaRPr>
          </a:p>
          <a:p>
            <a:pPr marL="0" indent="0">
              <a:buNone/>
            </a:pPr>
            <a:r>
              <a:rPr lang="de-DE" sz="1800" dirty="0">
                <a:sym typeface="Wingdings" panose="05000000000000000000" pitchFamily="2" charset="2"/>
              </a:rPr>
              <a:t>120 Weizen + 3*(90/15 Weizen + 12/15 Schweine) + 30 Schweine= 60 Schweine </a:t>
            </a:r>
          </a:p>
          <a:p>
            <a:pPr marL="0" indent="0">
              <a:buNone/>
            </a:pPr>
            <a:r>
              <a:rPr lang="de-DE" sz="1800" dirty="0">
                <a:sym typeface="Wingdings" panose="05000000000000000000" pitchFamily="2" charset="2"/>
              </a:rPr>
              <a:t>138 Weizen = 60 - 32,4 Schweine</a:t>
            </a:r>
          </a:p>
          <a:p>
            <a:pPr marL="0" indent="0">
              <a:buNone/>
            </a:pPr>
            <a:endParaRPr lang="de-DE" sz="1800" dirty="0">
              <a:sym typeface="Wingdings" panose="05000000000000000000" pitchFamily="2" charset="2"/>
            </a:endParaRPr>
          </a:p>
          <a:p>
            <a:pPr marL="0" indent="0">
              <a:buNone/>
            </a:pPr>
            <a:r>
              <a:rPr lang="de-DE" sz="1800" dirty="0">
                <a:sym typeface="Wingdings" panose="05000000000000000000" pitchFamily="2" charset="2"/>
              </a:rPr>
              <a:t>5 Weizen = 1 Schwein</a:t>
            </a:r>
          </a:p>
          <a:p>
            <a:pPr marL="0" indent="0">
              <a:buNone/>
            </a:pPr>
            <a:r>
              <a:rPr lang="de-DE" sz="1800" dirty="0">
                <a:sym typeface="Wingdings" panose="05000000000000000000" pitchFamily="2" charset="2"/>
              </a:rPr>
              <a:t>10 kg Weizen = 1 t Eisen</a:t>
            </a:r>
          </a:p>
          <a:p>
            <a:pPr marL="0" indent="0">
              <a:buNone/>
            </a:pPr>
            <a:endParaRPr lang="de-DE" sz="1800" dirty="0">
              <a:sym typeface="Wingdings" panose="05000000000000000000" pitchFamily="2" charset="2"/>
            </a:endParaRPr>
          </a:p>
          <a:p>
            <a:pPr marL="0" indent="0">
              <a:buNone/>
            </a:pPr>
            <a:r>
              <a:rPr lang="de-DE" sz="1800" dirty="0">
                <a:sym typeface="Wingdings" panose="05000000000000000000" pitchFamily="2" charset="2"/>
              </a:rPr>
              <a:t>Die Reproduktionsgleichgewichte (Tauschwerte, Reproduktionspreise) sind bei identischer Reproduktion eindeutig bestimmt! </a:t>
            </a:r>
            <a:endParaRPr lang="de-DE" sz="2400" dirty="0">
              <a:sym typeface="Wingdings" panose="05000000000000000000" pitchFamily="2" charset="2"/>
            </a:endParaRPr>
          </a:p>
        </p:txBody>
      </p:sp>
      <p:sp>
        <p:nvSpPr>
          <p:cNvPr id="4" name="Datumsplatzhalter 3"/>
          <p:cNvSpPr>
            <a:spLocks noGrp="1"/>
          </p:cNvSpPr>
          <p:nvPr>
            <p:ph type="dt" sz="half" idx="10"/>
          </p:nvPr>
        </p:nvSpPr>
        <p:spPr/>
        <p:txBody>
          <a:bodyPr/>
          <a:lstStyle/>
          <a:p>
            <a:r>
              <a:rPr lang="de-DE" dirty="0"/>
              <a:t>Hochschule Neubrandenburg    WS 2016/2017</a:t>
            </a:r>
          </a:p>
        </p:txBody>
      </p:sp>
      <p:sp>
        <p:nvSpPr>
          <p:cNvPr id="5" name="Fußzeilenplatzhalter 4"/>
          <p:cNvSpPr>
            <a:spLocks noGrp="1"/>
          </p:cNvSpPr>
          <p:nvPr>
            <p:ph type="ftr" sz="quarter" idx="11"/>
          </p:nvPr>
        </p:nvSpPr>
        <p:spPr/>
        <p:txBody>
          <a:bodyPr/>
          <a:lstStyle/>
          <a:p>
            <a:r>
              <a:rPr lang="de-DE"/>
              <a:t>Dr. Rainer Land: Regionalökonomie</a:t>
            </a:r>
          </a:p>
        </p:txBody>
      </p:sp>
      <p:sp>
        <p:nvSpPr>
          <p:cNvPr id="6" name="Foliennummernplatzhalter 5"/>
          <p:cNvSpPr>
            <a:spLocks noGrp="1"/>
          </p:cNvSpPr>
          <p:nvPr>
            <p:ph type="sldNum" sz="quarter" idx="12"/>
          </p:nvPr>
        </p:nvSpPr>
        <p:spPr/>
        <p:txBody>
          <a:bodyPr/>
          <a:lstStyle/>
          <a:p>
            <a:r>
              <a:rPr lang="de-DE"/>
              <a:t>Seminar 2, Folie </a:t>
            </a:r>
            <a:fld id="{36D3B09D-BF5C-4FAA-9E48-7ECE80253682}" type="slidenum">
              <a:rPr lang="de-DE" smtClean="0"/>
              <a:pPr/>
              <a:t>30</a:t>
            </a:fld>
            <a:endParaRPr lang="de-DE" dirty="0"/>
          </a:p>
        </p:txBody>
      </p:sp>
    </p:spTree>
    <p:extLst>
      <p:ext uri="{BB962C8B-B14F-4D97-AF65-F5344CB8AC3E}">
        <p14:creationId xmlns:p14="http://schemas.microsoft.com/office/powerpoint/2010/main" val="10390490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Sraffas</a:t>
            </a:r>
            <a:r>
              <a:rPr lang="de-DE" dirty="0"/>
              <a:t> einfachstes Modell mit drei Produktionsfunktionen</a:t>
            </a:r>
          </a:p>
        </p:txBody>
      </p:sp>
      <p:sp>
        <p:nvSpPr>
          <p:cNvPr id="3" name="Inhaltsplatzhalter 2"/>
          <p:cNvSpPr>
            <a:spLocks noGrp="1"/>
          </p:cNvSpPr>
          <p:nvPr>
            <p:ph idx="1"/>
          </p:nvPr>
        </p:nvSpPr>
        <p:spPr>
          <a:xfrm>
            <a:off x="457200" y="1600201"/>
            <a:ext cx="8229600" cy="1468760"/>
          </a:xfrm>
        </p:spPr>
        <p:txBody>
          <a:bodyPr>
            <a:normAutofit/>
          </a:bodyPr>
          <a:lstStyle/>
          <a:p>
            <a:pPr marL="0" indent="0">
              <a:buNone/>
            </a:pPr>
            <a:r>
              <a:rPr lang="de-DE" sz="2400" dirty="0"/>
              <a:t>240 kg Weizen + 12 t Eisen + 18 Schweine </a:t>
            </a:r>
            <a:r>
              <a:rPr lang="de-DE" sz="2400" dirty="0">
                <a:sym typeface="Wingdings" panose="05000000000000000000" pitchFamily="2" charset="2"/>
              </a:rPr>
              <a:t> 450 kg Weizen</a:t>
            </a:r>
          </a:p>
          <a:p>
            <a:pPr marL="0" indent="0">
              <a:buNone/>
            </a:pPr>
            <a:r>
              <a:rPr lang="de-DE" sz="2400" dirty="0"/>
              <a:t>90 kg Weizen + 6 t Eisen + 12 Schweine </a:t>
            </a:r>
            <a:r>
              <a:rPr lang="de-DE" sz="2400" dirty="0">
                <a:sym typeface="Wingdings" panose="05000000000000000000" pitchFamily="2" charset="2"/>
              </a:rPr>
              <a:t> 21 t Eisen</a:t>
            </a:r>
          </a:p>
          <a:p>
            <a:pPr marL="0" indent="0">
              <a:buNone/>
            </a:pPr>
            <a:r>
              <a:rPr lang="de-DE" sz="2400" dirty="0"/>
              <a:t>120 kg Weizen + 3 t Eisen + 30 Schweine </a:t>
            </a:r>
            <a:r>
              <a:rPr lang="de-DE" sz="2400" dirty="0">
                <a:sym typeface="Wingdings" panose="05000000000000000000" pitchFamily="2" charset="2"/>
              </a:rPr>
              <a:t> 60 Schweine</a:t>
            </a:r>
          </a:p>
        </p:txBody>
      </p:sp>
      <p:sp>
        <p:nvSpPr>
          <p:cNvPr id="4" name="Datumsplatzhalter 3"/>
          <p:cNvSpPr>
            <a:spLocks noGrp="1"/>
          </p:cNvSpPr>
          <p:nvPr>
            <p:ph type="dt" sz="half" idx="10"/>
          </p:nvPr>
        </p:nvSpPr>
        <p:spPr/>
        <p:txBody>
          <a:bodyPr/>
          <a:lstStyle/>
          <a:p>
            <a:r>
              <a:rPr lang="de-DE" dirty="0"/>
              <a:t>Hochschule Neubrandenburg    WS 2016/2017</a:t>
            </a:r>
          </a:p>
        </p:txBody>
      </p:sp>
      <p:sp>
        <p:nvSpPr>
          <p:cNvPr id="5" name="Fußzeilenplatzhalter 4"/>
          <p:cNvSpPr>
            <a:spLocks noGrp="1"/>
          </p:cNvSpPr>
          <p:nvPr>
            <p:ph type="ftr" sz="quarter" idx="11"/>
          </p:nvPr>
        </p:nvSpPr>
        <p:spPr/>
        <p:txBody>
          <a:bodyPr/>
          <a:lstStyle/>
          <a:p>
            <a:r>
              <a:rPr lang="de-DE"/>
              <a:t>Dr. Rainer Land: Regionalökonomie</a:t>
            </a:r>
          </a:p>
        </p:txBody>
      </p:sp>
      <p:sp>
        <p:nvSpPr>
          <p:cNvPr id="6" name="Foliennummernplatzhalter 5"/>
          <p:cNvSpPr>
            <a:spLocks noGrp="1"/>
          </p:cNvSpPr>
          <p:nvPr>
            <p:ph type="sldNum" sz="quarter" idx="12"/>
          </p:nvPr>
        </p:nvSpPr>
        <p:spPr/>
        <p:txBody>
          <a:bodyPr/>
          <a:lstStyle/>
          <a:p>
            <a:r>
              <a:rPr lang="de-DE"/>
              <a:t>Seminar 2, Folie </a:t>
            </a:r>
            <a:fld id="{36D3B09D-BF5C-4FAA-9E48-7ECE80253682}" type="slidenum">
              <a:rPr lang="de-DE" smtClean="0"/>
              <a:pPr/>
              <a:t>31</a:t>
            </a:fld>
            <a:endParaRPr lang="de-DE" dirty="0"/>
          </a:p>
        </p:txBody>
      </p:sp>
      <p:sp>
        <p:nvSpPr>
          <p:cNvPr id="7" name="Textfeld 6"/>
          <p:cNvSpPr txBox="1"/>
          <p:nvPr/>
        </p:nvSpPr>
        <p:spPr>
          <a:xfrm>
            <a:off x="539552" y="3139343"/>
            <a:ext cx="2448272" cy="1200329"/>
          </a:xfrm>
          <a:prstGeom prst="rect">
            <a:avLst/>
          </a:prstGeom>
          <a:noFill/>
        </p:spPr>
        <p:txBody>
          <a:bodyPr wrap="square" rtlCol="0">
            <a:spAutoFit/>
          </a:bodyPr>
          <a:lstStyle/>
          <a:p>
            <a:r>
              <a:rPr lang="de-DE" dirty="0">
                <a:solidFill>
                  <a:srgbClr val="FF0000"/>
                </a:solidFill>
              </a:rPr>
              <a:t>Verbrauch:</a:t>
            </a:r>
          </a:p>
          <a:p>
            <a:r>
              <a:rPr lang="de-DE" dirty="0"/>
              <a:t>450 kg Weizen</a:t>
            </a:r>
          </a:p>
          <a:p>
            <a:r>
              <a:rPr lang="de-DE" dirty="0"/>
              <a:t>21 t Eisen</a:t>
            </a:r>
          </a:p>
          <a:p>
            <a:r>
              <a:rPr lang="de-DE" dirty="0"/>
              <a:t>60 Schweine</a:t>
            </a:r>
          </a:p>
        </p:txBody>
      </p:sp>
      <p:sp>
        <p:nvSpPr>
          <p:cNvPr id="8" name="Textfeld 7"/>
          <p:cNvSpPr txBox="1"/>
          <p:nvPr/>
        </p:nvSpPr>
        <p:spPr>
          <a:xfrm>
            <a:off x="5724128" y="3212976"/>
            <a:ext cx="2448272" cy="1200329"/>
          </a:xfrm>
          <a:prstGeom prst="rect">
            <a:avLst/>
          </a:prstGeom>
          <a:noFill/>
        </p:spPr>
        <p:txBody>
          <a:bodyPr wrap="square" rtlCol="0">
            <a:spAutoFit/>
          </a:bodyPr>
          <a:lstStyle/>
          <a:p>
            <a:r>
              <a:rPr lang="de-DE" dirty="0">
                <a:solidFill>
                  <a:srgbClr val="FF0000"/>
                </a:solidFill>
              </a:rPr>
              <a:t>Produktion:</a:t>
            </a:r>
          </a:p>
          <a:p>
            <a:r>
              <a:rPr lang="de-DE" dirty="0"/>
              <a:t>450 kg Weizen</a:t>
            </a:r>
          </a:p>
          <a:p>
            <a:r>
              <a:rPr lang="de-DE" dirty="0"/>
              <a:t>21 t Eisen</a:t>
            </a:r>
          </a:p>
          <a:p>
            <a:r>
              <a:rPr lang="de-DE" dirty="0"/>
              <a:t>60 Schweine</a:t>
            </a:r>
          </a:p>
        </p:txBody>
      </p:sp>
      <p:sp>
        <p:nvSpPr>
          <p:cNvPr id="9" name="Textfeld 8"/>
          <p:cNvSpPr txBox="1"/>
          <p:nvPr/>
        </p:nvSpPr>
        <p:spPr>
          <a:xfrm>
            <a:off x="539552" y="4431379"/>
            <a:ext cx="7632848" cy="1754326"/>
          </a:xfrm>
          <a:prstGeom prst="rect">
            <a:avLst/>
          </a:prstGeom>
          <a:noFill/>
        </p:spPr>
        <p:txBody>
          <a:bodyPr wrap="square" rtlCol="0">
            <a:spAutoFit/>
          </a:bodyPr>
          <a:lstStyle/>
          <a:p>
            <a:r>
              <a:rPr lang="de-DE" dirty="0"/>
              <a:t>Tauschwerte: 10 kg Weizen =(wert) 1 t Eisen =(Wert) 2 Schweine</a:t>
            </a:r>
          </a:p>
          <a:p>
            <a:r>
              <a:rPr lang="de-DE" dirty="0"/>
              <a:t>Definition der Geld durch eine Standardware: 1 Geldeinheit  = 1/100 des BIP</a:t>
            </a:r>
            <a:br>
              <a:rPr lang="de-DE" dirty="0"/>
            </a:br>
            <a:r>
              <a:rPr lang="de-DE" dirty="0"/>
              <a:t>(wird durch die Geldemission der Zentralbank faktisch festgelegt)</a:t>
            </a:r>
          </a:p>
          <a:p>
            <a:r>
              <a:rPr lang="de-DE" dirty="0"/>
              <a:t>1 kg Weizen kostet 10 Geld</a:t>
            </a:r>
          </a:p>
          <a:p>
            <a:r>
              <a:rPr lang="de-DE" dirty="0"/>
              <a:t>1 t Eisen kostet 100 Geld</a:t>
            </a:r>
          </a:p>
          <a:p>
            <a:r>
              <a:rPr lang="de-DE" dirty="0"/>
              <a:t>1 Schwein kostet 50 Geld</a:t>
            </a:r>
          </a:p>
        </p:txBody>
      </p:sp>
      <p:sp>
        <p:nvSpPr>
          <p:cNvPr id="10" name="Textfeld 9"/>
          <p:cNvSpPr txBox="1"/>
          <p:nvPr/>
        </p:nvSpPr>
        <p:spPr>
          <a:xfrm>
            <a:off x="3491880" y="3501008"/>
            <a:ext cx="1152128" cy="369332"/>
          </a:xfrm>
          <a:prstGeom prst="rect">
            <a:avLst/>
          </a:prstGeom>
          <a:noFill/>
        </p:spPr>
        <p:txBody>
          <a:bodyPr wrap="square" rtlCol="0">
            <a:spAutoFit/>
          </a:bodyPr>
          <a:lstStyle/>
          <a:p>
            <a:pPr algn="ctr"/>
            <a:r>
              <a:rPr lang="de-DE" dirty="0"/>
              <a:t>gleich</a:t>
            </a:r>
          </a:p>
        </p:txBody>
      </p:sp>
    </p:spTree>
    <p:extLst>
      <p:ext uri="{BB962C8B-B14F-4D97-AF65-F5344CB8AC3E}">
        <p14:creationId xmlns:p14="http://schemas.microsoft.com/office/powerpoint/2010/main" val="5437928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Aber bei Mehrprodukt?</a:t>
            </a:r>
          </a:p>
        </p:txBody>
      </p:sp>
      <p:sp>
        <p:nvSpPr>
          <p:cNvPr id="3" name="Inhaltsplatzhalter 2"/>
          <p:cNvSpPr>
            <a:spLocks noGrp="1"/>
          </p:cNvSpPr>
          <p:nvPr>
            <p:ph idx="1"/>
          </p:nvPr>
        </p:nvSpPr>
        <p:spPr>
          <a:xfrm>
            <a:off x="251520" y="1124744"/>
            <a:ext cx="8640960" cy="1468760"/>
          </a:xfrm>
        </p:spPr>
        <p:txBody>
          <a:bodyPr>
            <a:normAutofit/>
          </a:bodyPr>
          <a:lstStyle/>
          <a:p>
            <a:pPr marL="0" indent="0">
              <a:buNone/>
            </a:pPr>
            <a:r>
              <a:rPr lang="de-DE" sz="2400" dirty="0"/>
              <a:t>240 kg Weizen + 12 t Eisen + 18 Schweine </a:t>
            </a:r>
            <a:r>
              <a:rPr lang="de-DE" sz="2400" dirty="0">
                <a:sym typeface="Wingdings" panose="05000000000000000000" pitchFamily="2" charset="2"/>
              </a:rPr>
              <a:t> 550 kg Weizen</a:t>
            </a:r>
          </a:p>
          <a:p>
            <a:pPr marL="0" indent="0">
              <a:buNone/>
            </a:pPr>
            <a:r>
              <a:rPr lang="de-DE" sz="2400" dirty="0"/>
              <a:t>90 kg Weizen + 6 t Eisen + 12 Schweine </a:t>
            </a:r>
            <a:r>
              <a:rPr lang="de-DE" sz="2400" dirty="0">
                <a:sym typeface="Wingdings" panose="05000000000000000000" pitchFamily="2" charset="2"/>
              </a:rPr>
              <a:t> 25 t Eisen</a:t>
            </a:r>
          </a:p>
          <a:p>
            <a:pPr marL="0" indent="0">
              <a:buNone/>
            </a:pPr>
            <a:r>
              <a:rPr lang="de-DE" sz="2400" dirty="0"/>
              <a:t>120 kg Weizen + 3 t Eisen + 30 Schweine </a:t>
            </a:r>
            <a:r>
              <a:rPr lang="de-DE" sz="2400" dirty="0">
                <a:sym typeface="Wingdings" panose="05000000000000000000" pitchFamily="2" charset="2"/>
              </a:rPr>
              <a:t> 61 Schweine</a:t>
            </a:r>
          </a:p>
        </p:txBody>
      </p:sp>
      <p:sp>
        <p:nvSpPr>
          <p:cNvPr id="4" name="Datumsplatzhalter 3"/>
          <p:cNvSpPr>
            <a:spLocks noGrp="1"/>
          </p:cNvSpPr>
          <p:nvPr>
            <p:ph type="dt" sz="half" idx="10"/>
          </p:nvPr>
        </p:nvSpPr>
        <p:spPr/>
        <p:txBody>
          <a:bodyPr/>
          <a:lstStyle/>
          <a:p>
            <a:r>
              <a:rPr lang="de-DE" dirty="0"/>
              <a:t>Hochschule Neubrandenburg    WS 2016/2017</a:t>
            </a:r>
          </a:p>
        </p:txBody>
      </p:sp>
      <p:sp>
        <p:nvSpPr>
          <p:cNvPr id="5" name="Fußzeilenplatzhalter 4"/>
          <p:cNvSpPr>
            <a:spLocks noGrp="1"/>
          </p:cNvSpPr>
          <p:nvPr>
            <p:ph type="ftr" sz="quarter" idx="11"/>
          </p:nvPr>
        </p:nvSpPr>
        <p:spPr/>
        <p:txBody>
          <a:bodyPr/>
          <a:lstStyle/>
          <a:p>
            <a:r>
              <a:rPr lang="de-DE"/>
              <a:t>Dr. Rainer Land: Regionalökonomie</a:t>
            </a:r>
          </a:p>
        </p:txBody>
      </p:sp>
      <p:sp>
        <p:nvSpPr>
          <p:cNvPr id="6" name="Foliennummernplatzhalter 5"/>
          <p:cNvSpPr>
            <a:spLocks noGrp="1"/>
          </p:cNvSpPr>
          <p:nvPr>
            <p:ph type="sldNum" sz="quarter" idx="12"/>
          </p:nvPr>
        </p:nvSpPr>
        <p:spPr/>
        <p:txBody>
          <a:bodyPr/>
          <a:lstStyle/>
          <a:p>
            <a:r>
              <a:rPr lang="de-DE"/>
              <a:t>Seminar 2, Folie </a:t>
            </a:r>
            <a:fld id="{36D3B09D-BF5C-4FAA-9E48-7ECE80253682}" type="slidenum">
              <a:rPr lang="de-DE" smtClean="0"/>
              <a:pPr/>
              <a:t>32</a:t>
            </a:fld>
            <a:endParaRPr lang="de-DE" dirty="0"/>
          </a:p>
        </p:txBody>
      </p:sp>
      <p:sp>
        <p:nvSpPr>
          <p:cNvPr id="7" name="Textfeld 6"/>
          <p:cNvSpPr txBox="1"/>
          <p:nvPr/>
        </p:nvSpPr>
        <p:spPr>
          <a:xfrm>
            <a:off x="395536" y="5013176"/>
            <a:ext cx="2448272" cy="1200329"/>
          </a:xfrm>
          <a:prstGeom prst="rect">
            <a:avLst/>
          </a:prstGeom>
          <a:noFill/>
        </p:spPr>
        <p:txBody>
          <a:bodyPr wrap="square" rtlCol="0">
            <a:spAutoFit/>
          </a:bodyPr>
          <a:lstStyle/>
          <a:p>
            <a:r>
              <a:rPr lang="de-DE" dirty="0">
                <a:solidFill>
                  <a:srgbClr val="FF0000"/>
                </a:solidFill>
              </a:rPr>
              <a:t>Verbrauch:</a:t>
            </a:r>
          </a:p>
          <a:p>
            <a:r>
              <a:rPr lang="de-DE" dirty="0"/>
              <a:t>450 kg Weizen</a:t>
            </a:r>
          </a:p>
          <a:p>
            <a:r>
              <a:rPr lang="de-DE" dirty="0"/>
              <a:t>21 t Eisen</a:t>
            </a:r>
          </a:p>
          <a:p>
            <a:r>
              <a:rPr lang="de-DE" dirty="0"/>
              <a:t>60 Schweine</a:t>
            </a:r>
          </a:p>
        </p:txBody>
      </p:sp>
      <p:sp>
        <p:nvSpPr>
          <p:cNvPr id="8" name="Textfeld 7"/>
          <p:cNvSpPr txBox="1"/>
          <p:nvPr/>
        </p:nvSpPr>
        <p:spPr>
          <a:xfrm>
            <a:off x="5716549" y="5040982"/>
            <a:ext cx="2448272" cy="1200329"/>
          </a:xfrm>
          <a:prstGeom prst="rect">
            <a:avLst/>
          </a:prstGeom>
          <a:noFill/>
        </p:spPr>
        <p:txBody>
          <a:bodyPr wrap="square" rtlCol="0">
            <a:spAutoFit/>
          </a:bodyPr>
          <a:lstStyle/>
          <a:p>
            <a:r>
              <a:rPr lang="de-DE" dirty="0">
                <a:solidFill>
                  <a:srgbClr val="FF0000"/>
                </a:solidFill>
              </a:rPr>
              <a:t>Produktion:</a:t>
            </a:r>
          </a:p>
          <a:p>
            <a:r>
              <a:rPr lang="de-DE" dirty="0"/>
              <a:t>550 kg Weizen</a:t>
            </a:r>
          </a:p>
          <a:p>
            <a:r>
              <a:rPr lang="de-DE" dirty="0"/>
              <a:t>25 t Eisen</a:t>
            </a:r>
          </a:p>
          <a:p>
            <a:r>
              <a:rPr lang="de-DE" dirty="0"/>
              <a:t>61 Schweine</a:t>
            </a:r>
          </a:p>
        </p:txBody>
      </p:sp>
      <p:sp>
        <p:nvSpPr>
          <p:cNvPr id="10" name="Textfeld 9"/>
          <p:cNvSpPr txBox="1"/>
          <p:nvPr/>
        </p:nvSpPr>
        <p:spPr>
          <a:xfrm>
            <a:off x="3491880" y="5317981"/>
            <a:ext cx="1152128" cy="923330"/>
          </a:xfrm>
          <a:prstGeom prst="rect">
            <a:avLst/>
          </a:prstGeom>
          <a:noFill/>
        </p:spPr>
        <p:txBody>
          <a:bodyPr wrap="square" rtlCol="0">
            <a:spAutoFit/>
          </a:bodyPr>
          <a:lstStyle/>
          <a:p>
            <a:pPr algn="ctr"/>
            <a:r>
              <a:rPr lang="de-DE" dirty="0"/>
              <a:t>Unlösbar</a:t>
            </a:r>
          </a:p>
          <a:p>
            <a:pPr algn="ctr"/>
            <a:r>
              <a:rPr lang="de-DE" dirty="0" err="1"/>
              <a:t>Math</a:t>
            </a:r>
            <a:r>
              <a:rPr lang="de-DE" dirty="0"/>
              <a:t>: Chaos</a:t>
            </a:r>
          </a:p>
        </p:txBody>
      </p:sp>
      <p:sp>
        <p:nvSpPr>
          <p:cNvPr id="11" name="Inhaltsplatzhalter 2"/>
          <p:cNvSpPr txBox="1">
            <a:spLocks/>
          </p:cNvSpPr>
          <p:nvPr/>
        </p:nvSpPr>
        <p:spPr>
          <a:xfrm>
            <a:off x="251520" y="3068960"/>
            <a:ext cx="8229600" cy="14687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de-DE" sz="2400" dirty="0"/>
              <a:t>240 kg Weizen + 12 t Eisen + 12 Schweine </a:t>
            </a:r>
            <a:r>
              <a:rPr lang="de-DE" sz="2400" dirty="0">
                <a:sym typeface="Wingdings" panose="05000000000000000000" pitchFamily="2" charset="2"/>
              </a:rPr>
              <a:t> 550 kg Weizen</a:t>
            </a:r>
          </a:p>
          <a:p>
            <a:pPr marL="0" indent="0">
              <a:buFont typeface="Arial" panose="020B0604020202020204" pitchFamily="34" charset="0"/>
              <a:buNone/>
            </a:pPr>
            <a:r>
              <a:rPr lang="de-DE" sz="2400" dirty="0"/>
              <a:t>90 kg Weizen + 6 t Eisen + 12 Schweine </a:t>
            </a:r>
            <a:r>
              <a:rPr lang="de-DE" sz="2400" dirty="0">
                <a:sym typeface="Wingdings" panose="05000000000000000000" pitchFamily="2" charset="2"/>
              </a:rPr>
              <a:t> 25 t Eisen</a:t>
            </a:r>
          </a:p>
          <a:p>
            <a:pPr marL="0" indent="0">
              <a:buFont typeface="Arial" panose="020B0604020202020204" pitchFamily="34" charset="0"/>
              <a:buNone/>
            </a:pPr>
            <a:r>
              <a:rPr lang="de-DE" sz="2400" u="sng" dirty="0"/>
              <a:t>120 kg Weizen + 3 t Eisen + 5 </a:t>
            </a:r>
            <a:r>
              <a:rPr lang="de-DE" sz="2400" u="sng" dirty="0">
                <a:solidFill>
                  <a:srgbClr val="FF0000"/>
                </a:solidFill>
              </a:rPr>
              <a:t>Rinder</a:t>
            </a:r>
            <a:r>
              <a:rPr lang="de-DE" sz="2400" u="sng" dirty="0">
                <a:sym typeface="Wingdings" panose="05000000000000000000" pitchFamily="2" charset="2"/>
              </a:rPr>
              <a:t> 31 </a:t>
            </a:r>
            <a:r>
              <a:rPr lang="de-DE" sz="2400" u="sng" dirty="0">
                <a:solidFill>
                  <a:srgbClr val="FF0000"/>
                </a:solidFill>
                <a:sym typeface="Wingdings" panose="05000000000000000000" pitchFamily="2" charset="2"/>
              </a:rPr>
              <a:t>Rinder</a:t>
            </a:r>
          </a:p>
        </p:txBody>
      </p:sp>
    </p:spTree>
    <p:extLst>
      <p:ext uri="{BB962C8B-B14F-4D97-AF65-F5344CB8AC3E}">
        <p14:creationId xmlns:p14="http://schemas.microsoft.com/office/powerpoint/2010/main" val="29574070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Reproduktion und Wachstum: </a:t>
            </a:r>
            <a:br>
              <a:rPr lang="de-DE" dirty="0"/>
            </a:br>
            <a:r>
              <a:rPr lang="de-DE" dirty="0"/>
              <a:t>Mehrprodukt und Akkumulation</a:t>
            </a:r>
          </a:p>
        </p:txBody>
      </p:sp>
      <p:sp>
        <p:nvSpPr>
          <p:cNvPr id="3" name="Inhaltsplatzhalter 2"/>
          <p:cNvSpPr>
            <a:spLocks noGrp="1"/>
          </p:cNvSpPr>
          <p:nvPr>
            <p:ph idx="1"/>
          </p:nvPr>
        </p:nvSpPr>
        <p:spPr>
          <a:xfrm>
            <a:off x="467544" y="1412776"/>
            <a:ext cx="8229600" cy="4785395"/>
          </a:xfrm>
        </p:spPr>
        <p:txBody>
          <a:bodyPr>
            <a:noAutofit/>
          </a:bodyPr>
          <a:lstStyle/>
          <a:p>
            <a:r>
              <a:rPr lang="de-DE" sz="1800" dirty="0"/>
              <a:t>Es werden </a:t>
            </a:r>
            <a:r>
              <a:rPr lang="de-DE" sz="1800" dirty="0">
                <a:solidFill>
                  <a:srgbClr val="FF0000"/>
                </a:solidFill>
              </a:rPr>
              <a:t>mehr Güter erzeugt, als für deren Produktion verbraucht wurden</a:t>
            </a:r>
            <a:r>
              <a:rPr lang="de-DE" sz="1800" dirty="0"/>
              <a:t>. (Es muss also zusätzlich verbraucht werden, sonst Überproduktion)</a:t>
            </a:r>
          </a:p>
          <a:p>
            <a:r>
              <a:rPr lang="de-DE" sz="1800" dirty="0"/>
              <a:t>Warum? Physikalisch: </a:t>
            </a:r>
            <a:r>
              <a:rPr lang="de-DE" sz="1800" dirty="0" err="1"/>
              <a:t>enthropieexportierendes</a:t>
            </a:r>
            <a:r>
              <a:rPr lang="de-DE" sz="1800" dirty="0"/>
              <a:t> System (Physiokraten Ackerbau)</a:t>
            </a:r>
          </a:p>
          <a:p>
            <a:r>
              <a:rPr lang="de-DE" sz="1800" dirty="0"/>
              <a:t>Ökonomisch: Arbeitende erzeugen mehr als sie für die Reproduktion der Arbeitskraft benötigen (Marx </a:t>
            </a:r>
            <a:r>
              <a:rPr lang="de-DE" sz="1800" dirty="0" err="1"/>
              <a:t>def</a:t>
            </a:r>
            <a:r>
              <a:rPr lang="de-DE" sz="1800" dirty="0"/>
              <a:t>. Mehrwert = Differenz zwischen Wert der Ware Arbeitskraft (Lohn) und Wertprodukt der Anwendung von Arbeit</a:t>
            </a:r>
          </a:p>
          <a:p>
            <a:r>
              <a:rPr lang="de-DE" sz="1800" dirty="0"/>
              <a:t>Wirkung: Mehrprodukt ist disponibel (wird nicht zur Reproduktion gebraucht). </a:t>
            </a:r>
          </a:p>
          <a:p>
            <a:r>
              <a:rPr lang="de-DE" sz="1800" dirty="0"/>
              <a:t>Folgen: außerökonomische Konsumtion (Kultur, Wissenschaft, Krieg, Luxus)</a:t>
            </a:r>
          </a:p>
          <a:p>
            <a:r>
              <a:rPr lang="de-DE" sz="1800" dirty="0"/>
              <a:t>Ökonomisch: </a:t>
            </a:r>
            <a:r>
              <a:rPr lang="de-DE" sz="1800" dirty="0">
                <a:solidFill>
                  <a:srgbClr val="FF0000"/>
                </a:solidFill>
              </a:rPr>
              <a:t>Akkumulation</a:t>
            </a:r>
            <a:r>
              <a:rPr lang="de-DE" sz="1800" dirty="0"/>
              <a:t>: Im jedem folgenden Produktionszyklus werden mehr Ressourcen eingesetzt, d.h. die Menge der Produktionsmittel, der Arbeit und der Naturressourcen steigt, damit auch die Menge des produzierten Produkts. Z.B. 1-2 Prozent. </a:t>
            </a:r>
            <a:br>
              <a:rPr lang="de-DE" sz="1800" dirty="0"/>
            </a:br>
            <a:r>
              <a:rPr lang="de-DE" sz="1800" dirty="0"/>
              <a:t>Folge: Wachstum. Wächst gleichzeitig die Bevölkerung?</a:t>
            </a:r>
          </a:p>
          <a:p>
            <a:r>
              <a:rPr lang="de-DE" sz="1800" dirty="0"/>
              <a:t>Wächst das Gesamtprodukt  (BIP) schneller als die Bevölkerung, dann steigt das Pro-Kopf-Einkommen</a:t>
            </a:r>
          </a:p>
          <a:p>
            <a:r>
              <a:rPr lang="de-DE" sz="1800" dirty="0">
                <a:solidFill>
                  <a:srgbClr val="FF0000"/>
                </a:solidFill>
              </a:rPr>
              <a:t>Wachstum des Outputs = Wachstum des Inputs</a:t>
            </a:r>
          </a:p>
        </p:txBody>
      </p:sp>
      <p:sp>
        <p:nvSpPr>
          <p:cNvPr id="4" name="Datumsplatzhalter 3"/>
          <p:cNvSpPr>
            <a:spLocks noGrp="1"/>
          </p:cNvSpPr>
          <p:nvPr>
            <p:ph type="dt" sz="half" idx="10"/>
          </p:nvPr>
        </p:nvSpPr>
        <p:spPr/>
        <p:txBody>
          <a:bodyPr/>
          <a:lstStyle/>
          <a:p>
            <a:r>
              <a:rPr lang="de-DE" dirty="0"/>
              <a:t>Hochschule Neubrandenburg    WS 2016/2017</a:t>
            </a:r>
          </a:p>
        </p:txBody>
      </p:sp>
      <p:sp>
        <p:nvSpPr>
          <p:cNvPr id="5" name="Fußzeilenplatzhalter 4"/>
          <p:cNvSpPr>
            <a:spLocks noGrp="1"/>
          </p:cNvSpPr>
          <p:nvPr>
            <p:ph type="ftr" sz="quarter" idx="11"/>
          </p:nvPr>
        </p:nvSpPr>
        <p:spPr/>
        <p:txBody>
          <a:bodyPr/>
          <a:lstStyle/>
          <a:p>
            <a:r>
              <a:rPr lang="de-DE"/>
              <a:t>Dr. Rainer Land: Regionalökonomie</a:t>
            </a:r>
          </a:p>
        </p:txBody>
      </p:sp>
      <p:sp>
        <p:nvSpPr>
          <p:cNvPr id="6" name="Foliennummernplatzhalter 5"/>
          <p:cNvSpPr>
            <a:spLocks noGrp="1"/>
          </p:cNvSpPr>
          <p:nvPr>
            <p:ph type="sldNum" sz="quarter" idx="12"/>
          </p:nvPr>
        </p:nvSpPr>
        <p:spPr/>
        <p:txBody>
          <a:bodyPr/>
          <a:lstStyle/>
          <a:p>
            <a:r>
              <a:rPr lang="de-DE"/>
              <a:t>Seminar 2, Folie </a:t>
            </a:r>
            <a:fld id="{36D3B09D-BF5C-4FAA-9E48-7ECE80253682}" type="slidenum">
              <a:rPr lang="de-DE" smtClean="0"/>
              <a:pPr/>
              <a:t>33</a:t>
            </a:fld>
            <a:endParaRPr lang="de-DE" dirty="0"/>
          </a:p>
        </p:txBody>
      </p:sp>
    </p:spTree>
    <p:extLst>
      <p:ext uri="{BB962C8B-B14F-4D97-AF65-F5344CB8AC3E}">
        <p14:creationId xmlns:p14="http://schemas.microsoft.com/office/powerpoint/2010/main" val="9759426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Aber bei Innovationen? </a:t>
            </a:r>
          </a:p>
        </p:txBody>
      </p:sp>
      <p:sp>
        <p:nvSpPr>
          <p:cNvPr id="3" name="Inhaltsplatzhalter 2"/>
          <p:cNvSpPr>
            <a:spLocks noGrp="1"/>
          </p:cNvSpPr>
          <p:nvPr>
            <p:ph idx="1"/>
          </p:nvPr>
        </p:nvSpPr>
        <p:spPr/>
        <p:txBody>
          <a:bodyPr>
            <a:normAutofit lnSpcReduction="10000"/>
          </a:bodyPr>
          <a:lstStyle/>
          <a:p>
            <a:r>
              <a:rPr lang="de-DE" dirty="0"/>
              <a:t>Eine bestehende Produktionsfunktion verschwindet, eine neue kommt hinzu?</a:t>
            </a:r>
          </a:p>
          <a:p>
            <a:r>
              <a:rPr lang="de-DE" dirty="0"/>
              <a:t>Das Gleichungssystem wird in ein anderes transformiert!</a:t>
            </a:r>
          </a:p>
          <a:p>
            <a:r>
              <a:rPr lang="de-DE" dirty="0"/>
              <a:t>Es treten neue Produkte und Produktionsbedingungen auf.</a:t>
            </a:r>
          </a:p>
          <a:p>
            <a:r>
              <a:rPr lang="de-DE" dirty="0"/>
              <a:t>Schumpeter: Innovation, schöpferische Zerstörung</a:t>
            </a:r>
          </a:p>
          <a:p>
            <a:r>
              <a:rPr lang="de-DE" dirty="0"/>
              <a:t>System gerät in Zustand der Instabilität</a:t>
            </a:r>
          </a:p>
        </p:txBody>
      </p:sp>
      <p:sp>
        <p:nvSpPr>
          <p:cNvPr id="4" name="Datumsplatzhalter 3"/>
          <p:cNvSpPr>
            <a:spLocks noGrp="1"/>
          </p:cNvSpPr>
          <p:nvPr>
            <p:ph type="dt" sz="half" idx="10"/>
          </p:nvPr>
        </p:nvSpPr>
        <p:spPr/>
        <p:txBody>
          <a:bodyPr/>
          <a:lstStyle/>
          <a:p>
            <a:r>
              <a:rPr lang="de-DE" dirty="0"/>
              <a:t>Hochschule Neubrandenburg    WS 2016/2017</a:t>
            </a:r>
          </a:p>
        </p:txBody>
      </p:sp>
      <p:sp>
        <p:nvSpPr>
          <p:cNvPr id="5" name="Fußzeilenplatzhalter 4"/>
          <p:cNvSpPr>
            <a:spLocks noGrp="1"/>
          </p:cNvSpPr>
          <p:nvPr>
            <p:ph type="ftr" sz="quarter" idx="11"/>
          </p:nvPr>
        </p:nvSpPr>
        <p:spPr/>
        <p:txBody>
          <a:bodyPr/>
          <a:lstStyle/>
          <a:p>
            <a:r>
              <a:rPr lang="de-DE"/>
              <a:t>Dr. Rainer Land: Regionalökonomie</a:t>
            </a:r>
          </a:p>
        </p:txBody>
      </p:sp>
      <p:sp>
        <p:nvSpPr>
          <p:cNvPr id="6" name="Foliennummernplatzhalter 5"/>
          <p:cNvSpPr>
            <a:spLocks noGrp="1"/>
          </p:cNvSpPr>
          <p:nvPr>
            <p:ph type="sldNum" sz="quarter" idx="12"/>
          </p:nvPr>
        </p:nvSpPr>
        <p:spPr/>
        <p:txBody>
          <a:bodyPr/>
          <a:lstStyle/>
          <a:p>
            <a:r>
              <a:rPr lang="de-DE"/>
              <a:t>Seminar 2, Folie </a:t>
            </a:r>
            <a:fld id="{36D3B09D-BF5C-4FAA-9E48-7ECE80253682}" type="slidenum">
              <a:rPr lang="de-DE" smtClean="0"/>
              <a:pPr/>
              <a:t>34</a:t>
            </a:fld>
            <a:endParaRPr lang="de-DE" dirty="0"/>
          </a:p>
        </p:txBody>
      </p:sp>
    </p:spTree>
    <p:extLst>
      <p:ext uri="{BB962C8B-B14F-4D97-AF65-F5344CB8AC3E}">
        <p14:creationId xmlns:p14="http://schemas.microsoft.com/office/powerpoint/2010/main" val="33605008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Intensiv (erweiterte) Reproduktion</a:t>
            </a:r>
          </a:p>
        </p:txBody>
      </p:sp>
      <p:sp>
        <p:nvSpPr>
          <p:cNvPr id="3" name="Inhaltsplatzhalter 2"/>
          <p:cNvSpPr>
            <a:spLocks noGrp="1"/>
          </p:cNvSpPr>
          <p:nvPr>
            <p:ph idx="1"/>
          </p:nvPr>
        </p:nvSpPr>
        <p:spPr/>
        <p:txBody>
          <a:bodyPr>
            <a:normAutofit fontScale="85000" lnSpcReduction="10000"/>
          </a:bodyPr>
          <a:lstStyle/>
          <a:p>
            <a:r>
              <a:rPr lang="de-DE" dirty="0"/>
              <a:t>Produktivität steigt. Nur begrenzt möglich, wenn keine neue Technologie eingesetzt wird.</a:t>
            </a:r>
          </a:p>
          <a:p>
            <a:r>
              <a:rPr lang="de-DE" dirty="0"/>
              <a:t>Neue Technologie = neue Produktionsmittel, anders qualifizierte Arbeitskräfte, andere Rohstoffe, veränderte Art der Naturnutzung.</a:t>
            </a:r>
          </a:p>
          <a:p>
            <a:r>
              <a:rPr lang="de-DE" dirty="0"/>
              <a:t>Beispiel: Maschinerie. Handwebstuhl ersetzt durch maschinellen + Dampfmaschine</a:t>
            </a:r>
          </a:p>
          <a:p>
            <a:r>
              <a:rPr lang="de-DE" dirty="0"/>
              <a:t>Innovationen sind Veränderungen von Produktionsfunktionen: neue kommen hinzu, alte verschwinden. </a:t>
            </a:r>
          </a:p>
          <a:p>
            <a:r>
              <a:rPr lang="de-DE" dirty="0"/>
              <a:t>Instabilität: Chaos. Preise sind nicht mehr definiert. </a:t>
            </a:r>
          </a:p>
        </p:txBody>
      </p:sp>
      <p:sp>
        <p:nvSpPr>
          <p:cNvPr id="4" name="Datumsplatzhalter 3"/>
          <p:cNvSpPr>
            <a:spLocks noGrp="1"/>
          </p:cNvSpPr>
          <p:nvPr>
            <p:ph type="dt" sz="half" idx="10"/>
          </p:nvPr>
        </p:nvSpPr>
        <p:spPr/>
        <p:txBody>
          <a:bodyPr/>
          <a:lstStyle/>
          <a:p>
            <a:r>
              <a:rPr lang="de-DE" dirty="0"/>
              <a:t>Hochschule Neubrandenburg    WS 2016/2017</a:t>
            </a:r>
          </a:p>
        </p:txBody>
      </p:sp>
      <p:sp>
        <p:nvSpPr>
          <p:cNvPr id="5" name="Fußzeilenplatzhalter 4"/>
          <p:cNvSpPr>
            <a:spLocks noGrp="1"/>
          </p:cNvSpPr>
          <p:nvPr>
            <p:ph type="ftr" sz="quarter" idx="11"/>
          </p:nvPr>
        </p:nvSpPr>
        <p:spPr/>
        <p:txBody>
          <a:bodyPr/>
          <a:lstStyle/>
          <a:p>
            <a:r>
              <a:rPr lang="de-DE"/>
              <a:t>Dr. Rainer Land: Regionalökonomie</a:t>
            </a:r>
          </a:p>
        </p:txBody>
      </p:sp>
      <p:sp>
        <p:nvSpPr>
          <p:cNvPr id="6" name="Foliennummernplatzhalter 5"/>
          <p:cNvSpPr>
            <a:spLocks noGrp="1"/>
          </p:cNvSpPr>
          <p:nvPr>
            <p:ph type="sldNum" sz="quarter" idx="12"/>
          </p:nvPr>
        </p:nvSpPr>
        <p:spPr/>
        <p:txBody>
          <a:bodyPr/>
          <a:lstStyle/>
          <a:p>
            <a:r>
              <a:rPr lang="de-DE"/>
              <a:t>Seminar 2, Folie </a:t>
            </a:r>
            <a:fld id="{36D3B09D-BF5C-4FAA-9E48-7ECE80253682}" type="slidenum">
              <a:rPr lang="de-DE" smtClean="0"/>
              <a:pPr/>
              <a:t>35</a:t>
            </a:fld>
            <a:endParaRPr lang="de-DE" dirty="0"/>
          </a:p>
        </p:txBody>
      </p:sp>
    </p:spTree>
    <p:extLst>
      <p:ext uri="{BB962C8B-B14F-4D97-AF65-F5344CB8AC3E}">
        <p14:creationId xmlns:p14="http://schemas.microsoft.com/office/powerpoint/2010/main" val="35217091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r>
              <a:rPr lang="de-DE" altLang="de-DE" sz="3600"/>
              <a:t>Was ist wirtschaftliche Entwicklung (1)</a:t>
            </a:r>
          </a:p>
        </p:txBody>
      </p:sp>
      <p:sp>
        <p:nvSpPr>
          <p:cNvPr id="157699" name="Rectangle 3"/>
          <p:cNvSpPr>
            <a:spLocks noGrp="1" noChangeArrowheads="1"/>
          </p:cNvSpPr>
          <p:nvPr>
            <p:ph type="body" sz="half" idx="1"/>
          </p:nvPr>
        </p:nvSpPr>
        <p:spPr>
          <a:xfrm>
            <a:off x="457200" y="1268413"/>
            <a:ext cx="8291513" cy="5113337"/>
          </a:xfrm>
        </p:spPr>
        <p:txBody>
          <a:bodyPr/>
          <a:lstStyle/>
          <a:p>
            <a:r>
              <a:rPr lang="de-DE" altLang="de-DE" sz="1600"/>
              <a:t>Klassisch: Entwicklung erscheint als spezielles Wachstum, als Verschiebung zwischen Input- und Outputfaktoren. Faktoren selbst bleiben bestehen.</a:t>
            </a:r>
          </a:p>
          <a:p>
            <a:r>
              <a:rPr lang="de-DE" altLang="de-DE" sz="1600"/>
              <a:t>Evolutorisch: Entwicklung ist Auftreten neuer und Verschwinden alter </a:t>
            </a:r>
            <a:r>
              <a:rPr lang="de-DE" altLang="de-DE" sz="1600">
                <a:solidFill>
                  <a:schemeClr val="hlink"/>
                </a:solidFill>
              </a:rPr>
              <a:t>Produktionsfunktionen </a:t>
            </a:r>
          </a:p>
          <a:p>
            <a:endParaRPr lang="de-DE" altLang="de-DE" sz="1600">
              <a:solidFill>
                <a:schemeClr val="hlink"/>
              </a:solidFill>
            </a:endParaRPr>
          </a:p>
          <a:p>
            <a:r>
              <a:rPr lang="de-DE" altLang="de-DE" sz="1600"/>
              <a:t>Produktionsfunktionen und ihrer Elemente (Faktoren) zunächst im geschlossenen System zu denken (Darstellung nach Sraffa):</a:t>
            </a:r>
          </a:p>
          <a:p>
            <a:endParaRPr lang="de-DE" altLang="de-DE" sz="1600"/>
          </a:p>
          <a:p>
            <a:endParaRPr lang="de-DE" altLang="de-DE" sz="1600"/>
          </a:p>
          <a:p>
            <a:endParaRPr lang="de-DE" altLang="de-DE" sz="1600">
              <a:solidFill>
                <a:schemeClr val="hlink"/>
              </a:solidFill>
            </a:endParaRPr>
          </a:p>
          <a:p>
            <a:endParaRPr lang="de-DE" altLang="de-DE" sz="2800"/>
          </a:p>
          <a:p>
            <a:endParaRPr lang="de-DE" altLang="de-DE" sz="2800"/>
          </a:p>
          <a:p>
            <a:endParaRPr lang="de-DE" altLang="de-DE" sz="2800"/>
          </a:p>
          <a:p>
            <a:endParaRPr lang="de-DE" altLang="de-DE" sz="2800"/>
          </a:p>
          <a:p>
            <a:endParaRPr lang="de-DE" altLang="de-DE" sz="2800"/>
          </a:p>
          <a:p>
            <a:endParaRPr lang="de-DE" altLang="de-DE" sz="2800"/>
          </a:p>
          <a:p>
            <a:endParaRPr lang="de-DE" altLang="de-DE" sz="2800"/>
          </a:p>
          <a:p>
            <a:endParaRPr lang="de-DE" altLang="de-DE" sz="2800"/>
          </a:p>
          <a:p>
            <a:endParaRPr lang="de-DE" altLang="de-DE" sz="2800"/>
          </a:p>
        </p:txBody>
      </p:sp>
      <p:pic>
        <p:nvPicPr>
          <p:cNvPr id="157700" name="Picture 4" descr="img064"/>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900113" y="4365625"/>
            <a:ext cx="4824412" cy="1495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57702" name="Picture 6" descr="img065"/>
          <p:cNvPicPr>
            <a:picLocks noGrp="1"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900113" y="3357563"/>
            <a:ext cx="6913562" cy="825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1219998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323850" y="115888"/>
            <a:ext cx="8229600" cy="836612"/>
          </a:xfrm>
        </p:spPr>
        <p:txBody>
          <a:bodyPr/>
          <a:lstStyle/>
          <a:p>
            <a:r>
              <a:rPr lang="de-DE" altLang="de-DE" sz="3600"/>
              <a:t>Was ist wirtschaftliche Entwicklung (3)</a:t>
            </a:r>
          </a:p>
        </p:txBody>
      </p:sp>
      <p:pic>
        <p:nvPicPr>
          <p:cNvPr id="165893" name="Picture 5" descr="img066"/>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250825" y="1557338"/>
            <a:ext cx="7489825" cy="26781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mpd="sng">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65896" name="Line 8"/>
          <p:cNvSpPr>
            <a:spLocks noChangeShapeType="1"/>
          </p:cNvSpPr>
          <p:nvPr/>
        </p:nvSpPr>
        <p:spPr bwMode="auto">
          <a:xfrm>
            <a:off x="900113" y="3141663"/>
            <a:ext cx="6913562" cy="0"/>
          </a:xfrm>
          <a:prstGeom prst="line">
            <a:avLst/>
          </a:prstGeom>
          <a:noFill/>
          <a:ln w="57150">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65897" name="Text Box 9"/>
          <p:cNvSpPr txBox="1">
            <a:spLocks noChangeArrowheads="1"/>
          </p:cNvSpPr>
          <p:nvPr/>
        </p:nvSpPr>
        <p:spPr bwMode="auto">
          <a:xfrm>
            <a:off x="395288" y="4292600"/>
            <a:ext cx="8064500" cy="2322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buClr>
                <a:srgbClr val="000000"/>
              </a:buClr>
              <a:buSzPct val="100000"/>
              <a:buFont typeface="Times New Roman" pitchFamily="18" charset="0"/>
              <a:defRPr>
                <a:solidFill>
                  <a:srgbClr val="000000"/>
                </a:solidFill>
                <a:latin typeface="Arial" charset="0"/>
              </a:defRPr>
            </a:lvl1pPr>
            <a:lvl2pPr>
              <a:buClr>
                <a:srgbClr val="000000"/>
              </a:buClr>
              <a:buSzPct val="100000"/>
              <a:buFont typeface="Times New Roman" pitchFamily="18" charset="0"/>
              <a:defRPr>
                <a:solidFill>
                  <a:srgbClr val="000000"/>
                </a:solidFill>
                <a:latin typeface="Arial" charset="0"/>
              </a:defRPr>
            </a:lvl2pPr>
            <a:lvl3pPr>
              <a:buClr>
                <a:srgbClr val="000000"/>
              </a:buClr>
              <a:buSzPct val="100000"/>
              <a:buFont typeface="Times New Roman" pitchFamily="18" charset="0"/>
              <a:defRPr>
                <a:solidFill>
                  <a:srgbClr val="000000"/>
                </a:solidFill>
                <a:latin typeface="Arial" charset="0"/>
              </a:defRPr>
            </a:lvl3pPr>
            <a:lvl4pPr>
              <a:buClr>
                <a:srgbClr val="000000"/>
              </a:buClr>
              <a:buSzPct val="100000"/>
              <a:buFont typeface="Times New Roman" pitchFamily="18" charset="0"/>
              <a:defRPr>
                <a:solidFill>
                  <a:srgbClr val="000000"/>
                </a:solidFill>
                <a:latin typeface="Arial" charset="0"/>
              </a:defRPr>
            </a:lvl4pPr>
            <a:lvl5pPr>
              <a:buClr>
                <a:srgbClr val="000000"/>
              </a:buClr>
              <a:buSzPct val="100000"/>
              <a:buFont typeface="Times New Roman" pitchFamily="18" charset="0"/>
              <a:defRPr>
                <a:solidFill>
                  <a:srgbClr val="000000"/>
                </a:solidFill>
                <a:latin typeface="Arial" charset="0"/>
              </a:defRPr>
            </a:lvl5pPr>
            <a:lvl6pPr marL="2514600" indent="-228600" fontAlgn="base">
              <a:spcBef>
                <a:spcPct val="0"/>
              </a:spcBef>
              <a:spcAft>
                <a:spcPct val="0"/>
              </a:spcAft>
              <a:buClr>
                <a:srgbClr val="000000"/>
              </a:buClr>
              <a:buSzPct val="100000"/>
              <a:buFont typeface="Times New Roman" pitchFamily="18" charset="0"/>
              <a:defRPr>
                <a:solidFill>
                  <a:srgbClr val="000000"/>
                </a:solidFill>
                <a:latin typeface="Arial" charset="0"/>
              </a:defRPr>
            </a:lvl6pPr>
            <a:lvl7pPr marL="2971800" indent="-228600" fontAlgn="base">
              <a:spcBef>
                <a:spcPct val="0"/>
              </a:spcBef>
              <a:spcAft>
                <a:spcPct val="0"/>
              </a:spcAft>
              <a:buClr>
                <a:srgbClr val="000000"/>
              </a:buClr>
              <a:buSzPct val="100000"/>
              <a:buFont typeface="Times New Roman" pitchFamily="18" charset="0"/>
              <a:defRPr>
                <a:solidFill>
                  <a:srgbClr val="000000"/>
                </a:solidFill>
                <a:latin typeface="Arial" charset="0"/>
              </a:defRPr>
            </a:lvl7pPr>
            <a:lvl8pPr marL="3429000" indent="-228600" fontAlgn="base">
              <a:spcBef>
                <a:spcPct val="0"/>
              </a:spcBef>
              <a:spcAft>
                <a:spcPct val="0"/>
              </a:spcAft>
              <a:buClr>
                <a:srgbClr val="000000"/>
              </a:buClr>
              <a:buSzPct val="100000"/>
              <a:buFont typeface="Times New Roman" pitchFamily="18" charset="0"/>
              <a:defRPr>
                <a:solidFill>
                  <a:srgbClr val="000000"/>
                </a:solidFill>
                <a:latin typeface="Arial" charset="0"/>
              </a:defRPr>
            </a:lvl8pPr>
            <a:lvl9pPr marL="3886200" indent="-228600" fontAlgn="base">
              <a:spcBef>
                <a:spcPct val="0"/>
              </a:spcBef>
              <a:spcAft>
                <a:spcPct val="0"/>
              </a:spcAft>
              <a:buClr>
                <a:srgbClr val="000000"/>
              </a:buClr>
              <a:buSzPct val="100000"/>
              <a:buFont typeface="Times New Roman" pitchFamily="18" charset="0"/>
              <a:defRPr>
                <a:solidFill>
                  <a:srgbClr val="000000"/>
                </a:solidFill>
                <a:latin typeface="Arial" charset="0"/>
              </a:defRPr>
            </a:lvl9pPr>
          </a:lstStyle>
          <a:p>
            <a:pPr defTabSz="914400">
              <a:spcBef>
                <a:spcPct val="50000"/>
              </a:spcBef>
              <a:buClrTx/>
              <a:buSzTx/>
              <a:buFontTx/>
              <a:buNone/>
            </a:pPr>
            <a:r>
              <a:rPr lang="de-DE" altLang="de-DE">
                <a:solidFill>
                  <a:schemeClr val="tx1"/>
                </a:solidFill>
              </a:rPr>
              <a:t>           </a:t>
            </a:r>
            <a:r>
              <a:rPr lang="de-DE" altLang="de-DE">
                <a:solidFill>
                  <a:srgbClr val="CC0000"/>
                </a:solidFill>
              </a:rPr>
              <a:t>(n+1)    n</a:t>
            </a:r>
            <a:r>
              <a:rPr lang="de-DE" altLang="de-DE" baseline="-25000">
                <a:solidFill>
                  <a:srgbClr val="CC0000"/>
                </a:solidFill>
              </a:rPr>
              <a:t>(n+1)1</a:t>
            </a:r>
            <a:r>
              <a:rPr lang="de-DE" altLang="de-DE">
                <a:solidFill>
                  <a:srgbClr val="CC0000"/>
                </a:solidFill>
              </a:rPr>
              <a:t>e</a:t>
            </a:r>
            <a:r>
              <a:rPr lang="de-DE" altLang="de-DE" baseline="-25000">
                <a:solidFill>
                  <a:srgbClr val="CC0000"/>
                </a:solidFill>
              </a:rPr>
              <a:t>1</a:t>
            </a:r>
            <a:r>
              <a:rPr lang="de-DE" altLang="de-DE">
                <a:solidFill>
                  <a:srgbClr val="CC0000"/>
                </a:solidFill>
              </a:rPr>
              <a:t> + n</a:t>
            </a:r>
            <a:r>
              <a:rPr lang="de-DE" altLang="de-DE" baseline="-25000">
                <a:solidFill>
                  <a:srgbClr val="CC0000"/>
                </a:solidFill>
              </a:rPr>
              <a:t>(n+1)2</a:t>
            </a:r>
            <a:r>
              <a:rPr lang="de-DE" altLang="de-DE">
                <a:solidFill>
                  <a:srgbClr val="CC0000"/>
                </a:solidFill>
              </a:rPr>
              <a:t>e</a:t>
            </a:r>
            <a:r>
              <a:rPr lang="de-DE" altLang="de-DE" baseline="-25000">
                <a:solidFill>
                  <a:srgbClr val="CC0000"/>
                </a:solidFill>
              </a:rPr>
              <a:t>2</a:t>
            </a:r>
            <a:r>
              <a:rPr lang="de-DE" altLang="de-DE">
                <a:solidFill>
                  <a:srgbClr val="CC0000"/>
                </a:solidFill>
              </a:rPr>
              <a:t> +      …        + n</a:t>
            </a:r>
            <a:r>
              <a:rPr lang="de-DE" altLang="de-DE" baseline="-25000">
                <a:solidFill>
                  <a:srgbClr val="CC0000"/>
                </a:solidFill>
              </a:rPr>
              <a:t>(n+1)(n+1)</a:t>
            </a:r>
            <a:r>
              <a:rPr lang="de-DE" altLang="de-DE">
                <a:solidFill>
                  <a:srgbClr val="CC0000"/>
                </a:solidFill>
              </a:rPr>
              <a:t>e</a:t>
            </a:r>
            <a:r>
              <a:rPr lang="de-DE" altLang="de-DE" baseline="-25000">
                <a:solidFill>
                  <a:srgbClr val="CC0000"/>
                </a:solidFill>
              </a:rPr>
              <a:t>n+1</a:t>
            </a:r>
            <a:r>
              <a:rPr lang="de-DE" altLang="de-DE">
                <a:solidFill>
                  <a:srgbClr val="CC0000"/>
                </a:solidFill>
              </a:rPr>
              <a:t>  ---&gt; + n</a:t>
            </a:r>
            <a:r>
              <a:rPr lang="de-DE" altLang="de-DE" baseline="-25000">
                <a:solidFill>
                  <a:srgbClr val="CC0000"/>
                </a:solidFill>
              </a:rPr>
              <a:t>n+1</a:t>
            </a:r>
            <a:r>
              <a:rPr lang="de-DE" altLang="de-DE">
                <a:solidFill>
                  <a:srgbClr val="CC0000"/>
                </a:solidFill>
              </a:rPr>
              <a:t>e</a:t>
            </a:r>
            <a:r>
              <a:rPr lang="de-DE" altLang="de-DE" baseline="-25000">
                <a:solidFill>
                  <a:srgbClr val="CC0000"/>
                </a:solidFill>
              </a:rPr>
              <a:t>n+1</a:t>
            </a:r>
          </a:p>
          <a:p>
            <a:pPr defTabSz="914400">
              <a:spcBef>
                <a:spcPct val="50000"/>
              </a:spcBef>
              <a:buClrTx/>
              <a:buSzTx/>
              <a:buFontTx/>
              <a:buNone/>
            </a:pPr>
            <a:r>
              <a:rPr lang="de-DE" altLang="de-DE" sz="1600">
                <a:solidFill>
                  <a:schemeClr val="tx1"/>
                </a:solidFill>
              </a:rPr>
              <a:t>Oder beides. Neue Produktionsfaktoren erscheinen, alte verschwinden. Ressourcen werden freigesetzt, neue entstehen. Neue Produkte entstehen, alte verschwinden.</a:t>
            </a:r>
          </a:p>
          <a:p>
            <a:pPr defTabSz="914400">
              <a:spcBef>
                <a:spcPct val="50000"/>
              </a:spcBef>
              <a:buClrTx/>
              <a:buSzTx/>
              <a:buFontTx/>
              <a:buNone/>
            </a:pPr>
            <a:r>
              <a:rPr lang="de-DE" altLang="de-DE" sz="1600">
                <a:solidFill>
                  <a:schemeClr val="tx1"/>
                </a:solidFill>
              </a:rPr>
              <a:t>Entwicklung erscheint als der </a:t>
            </a:r>
            <a:r>
              <a:rPr lang="de-DE" altLang="de-DE" sz="1600">
                <a:solidFill>
                  <a:srgbClr val="CC0000"/>
                </a:solidFill>
              </a:rPr>
              <a:t>Übergang aus einem Gleichungssystem in ein anderes. </a:t>
            </a:r>
          </a:p>
          <a:p>
            <a:pPr defTabSz="914400">
              <a:spcBef>
                <a:spcPct val="50000"/>
              </a:spcBef>
              <a:buClrTx/>
              <a:buSzTx/>
              <a:buFontTx/>
              <a:buNone/>
            </a:pPr>
            <a:r>
              <a:rPr lang="de-DE" altLang="de-DE" sz="1600">
                <a:solidFill>
                  <a:schemeClr val="tx1"/>
                </a:solidFill>
              </a:rPr>
              <a:t>Revolution, Transformation, nicht mathematisch modellierbar. Anderes Gleichungssystem entsteht dabei im Modell. </a:t>
            </a:r>
          </a:p>
          <a:p>
            <a:pPr defTabSz="914400">
              <a:spcBef>
                <a:spcPct val="50000"/>
              </a:spcBef>
              <a:buClrTx/>
              <a:buSzTx/>
              <a:buFontTx/>
              <a:buNone/>
            </a:pPr>
            <a:r>
              <a:rPr lang="de-DE" altLang="de-DE" sz="1600">
                <a:solidFill>
                  <a:schemeClr val="tx1"/>
                </a:solidFill>
              </a:rPr>
              <a:t>				Das sind keine bloßen Faktorverschiebungen!</a:t>
            </a:r>
          </a:p>
        </p:txBody>
      </p:sp>
      <p:sp>
        <p:nvSpPr>
          <p:cNvPr id="165898" name="Text Box 10"/>
          <p:cNvSpPr txBox="1">
            <a:spLocks noChangeArrowheads="1"/>
          </p:cNvSpPr>
          <p:nvPr/>
        </p:nvSpPr>
        <p:spPr bwMode="auto">
          <a:xfrm>
            <a:off x="395288" y="908050"/>
            <a:ext cx="7848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buClr>
                <a:srgbClr val="000000"/>
              </a:buClr>
              <a:buSzPct val="100000"/>
              <a:buFont typeface="Times New Roman" pitchFamily="18" charset="0"/>
              <a:defRPr>
                <a:solidFill>
                  <a:srgbClr val="000000"/>
                </a:solidFill>
                <a:latin typeface="Arial" charset="0"/>
              </a:defRPr>
            </a:lvl1pPr>
            <a:lvl2pPr>
              <a:buClr>
                <a:srgbClr val="000000"/>
              </a:buClr>
              <a:buSzPct val="100000"/>
              <a:buFont typeface="Times New Roman" pitchFamily="18" charset="0"/>
              <a:defRPr>
                <a:solidFill>
                  <a:srgbClr val="000000"/>
                </a:solidFill>
                <a:latin typeface="Arial" charset="0"/>
              </a:defRPr>
            </a:lvl2pPr>
            <a:lvl3pPr>
              <a:buClr>
                <a:srgbClr val="000000"/>
              </a:buClr>
              <a:buSzPct val="100000"/>
              <a:buFont typeface="Times New Roman" pitchFamily="18" charset="0"/>
              <a:defRPr>
                <a:solidFill>
                  <a:srgbClr val="000000"/>
                </a:solidFill>
                <a:latin typeface="Arial" charset="0"/>
              </a:defRPr>
            </a:lvl3pPr>
            <a:lvl4pPr>
              <a:buClr>
                <a:srgbClr val="000000"/>
              </a:buClr>
              <a:buSzPct val="100000"/>
              <a:buFont typeface="Times New Roman" pitchFamily="18" charset="0"/>
              <a:defRPr>
                <a:solidFill>
                  <a:srgbClr val="000000"/>
                </a:solidFill>
                <a:latin typeface="Arial" charset="0"/>
              </a:defRPr>
            </a:lvl4pPr>
            <a:lvl5pPr>
              <a:buClr>
                <a:srgbClr val="000000"/>
              </a:buClr>
              <a:buSzPct val="100000"/>
              <a:buFont typeface="Times New Roman" pitchFamily="18" charset="0"/>
              <a:defRPr>
                <a:solidFill>
                  <a:srgbClr val="000000"/>
                </a:solidFill>
                <a:latin typeface="Arial" charset="0"/>
              </a:defRPr>
            </a:lvl5pPr>
            <a:lvl6pPr marL="2514600" indent="-228600" fontAlgn="base">
              <a:spcBef>
                <a:spcPct val="0"/>
              </a:spcBef>
              <a:spcAft>
                <a:spcPct val="0"/>
              </a:spcAft>
              <a:buClr>
                <a:srgbClr val="000000"/>
              </a:buClr>
              <a:buSzPct val="100000"/>
              <a:buFont typeface="Times New Roman" pitchFamily="18" charset="0"/>
              <a:defRPr>
                <a:solidFill>
                  <a:srgbClr val="000000"/>
                </a:solidFill>
                <a:latin typeface="Arial" charset="0"/>
              </a:defRPr>
            </a:lvl6pPr>
            <a:lvl7pPr marL="2971800" indent="-228600" fontAlgn="base">
              <a:spcBef>
                <a:spcPct val="0"/>
              </a:spcBef>
              <a:spcAft>
                <a:spcPct val="0"/>
              </a:spcAft>
              <a:buClr>
                <a:srgbClr val="000000"/>
              </a:buClr>
              <a:buSzPct val="100000"/>
              <a:buFont typeface="Times New Roman" pitchFamily="18" charset="0"/>
              <a:defRPr>
                <a:solidFill>
                  <a:srgbClr val="000000"/>
                </a:solidFill>
                <a:latin typeface="Arial" charset="0"/>
              </a:defRPr>
            </a:lvl7pPr>
            <a:lvl8pPr marL="3429000" indent="-228600" fontAlgn="base">
              <a:spcBef>
                <a:spcPct val="0"/>
              </a:spcBef>
              <a:spcAft>
                <a:spcPct val="0"/>
              </a:spcAft>
              <a:buClr>
                <a:srgbClr val="000000"/>
              </a:buClr>
              <a:buSzPct val="100000"/>
              <a:buFont typeface="Times New Roman" pitchFamily="18" charset="0"/>
              <a:defRPr>
                <a:solidFill>
                  <a:srgbClr val="000000"/>
                </a:solidFill>
                <a:latin typeface="Arial" charset="0"/>
              </a:defRPr>
            </a:lvl8pPr>
            <a:lvl9pPr marL="3886200" indent="-228600" fontAlgn="base">
              <a:spcBef>
                <a:spcPct val="0"/>
              </a:spcBef>
              <a:spcAft>
                <a:spcPct val="0"/>
              </a:spcAft>
              <a:buClr>
                <a:srgbClr val="000000"/>
              </a:buClr>
              <a:buSzPct val="100000"/>
              <a:buFont typeface="Times New Roman" pitchFamily="18" charset="0"/>
              <a:defRPr>
                <a:solidFill>
                  <a:srgbClr val="000000"/>
                </a:solidFill>
                <a:latin typeface="Arial" charset="0"/>
              </a:defRPr>
            </a:lvl9pPr>
          </a:lstStyle>
          <a:p>
            <a:pPr defTabSz="914400">
              <a:spcBef>
                <a:spcPct val="50000"/>
              </a:spcBef>
              <a:buClrTx/>
              <a:buSzTx/>
              <a:buFontTx/>
              <a:buNone/>
            </a:pPr>
            <a:r>
              <a:rPr lang="de-DE" altLang="de-DE">
                <a:solidFill>
                  <a:schemeClr val="tx1"/>
                </a:solidFill>
              </a:rPr>
              <a:t>Entwicklung:</a:t>
            </a:r>
            <a:r>
              <a:rPr lang="de-DE" altLang="de-DE">
                <a:solidFill>
                  <a:srgbClr val="CC0000"/>
                </a:solidFill>
              </a:rPr>
              <a:t> 	Neue Produktionsfunktion tritt im System auf! </a:t>
            </a:r>
            <a:br>
              <a:rPr lang="de-DE" altLang="de-DE">
                <a:solidFill>
                  <a:srgbClr val="CC0000"/>
                </a:solidFill>
              </a:rPr>
            </a:br>
            <a:r>
              <a:rPr lang="de-DE" altLang="de-DE">
                <a:solidFill>
                  <a:srgbClr val="CC0000"/>
                </a:solidFill>
              </a:rPr>
              <a:t>		Alte Produktionsfunktion verschwindet.</a:t>
            </a:r>
          </a:p>
        </p:txBody>
      </p:sp>
    </p:spTree>
    <p:extLst>
      <p:ext uri="{BB962C8B-B14F-4D97-AF65-F5344CB8AC3E}">
        <p14:creationId xmlns:p14="http://schemas.microsoft.com/office/powerpoint/2010/main" val="6740092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de-DE" dirty="0"/>
              <a:t>Reproduktion und Entwicklung</a:t>
            </a:r>
          </a:p>
        </p:txBody>
      </p:sp>
      <p:sp>
        <p:nvSpPr>
          <p:cNvPr id="9" name="Inhaltsplatzhalter 8"/>
          <p:cNvSpPr>
            <a:spLocks noGrp="1"/>
          </p:cNvSpPr>
          <p:nvPr>
            <p:ph idx="1"/>
          </p:nvPr>
        </p:nvSpPr>
        <p:spPr>
          <a:xfrm>
            <a:off x="457200" y="1412776"/>
            <a:ext cx="8229600" cy="4824536"/>
          </a:xfrm>
        </p:spPr>
        <p:txBody>
          <a:bodyPr>
            <a:normAutofit fontScale="70000" lnSpcReduction="20000"/>
          </a:bodyPr>
          <a:lstStyle/>
          <a:p>
            <a:r>
              <a:rPr lang="de-DE" dirty="0"/>
              <a:t>Tendenz zur Stabilisierung durch Marktkräfte (Gleichgewicht). Kreislaufwirtschaft ohne Veränderung, ohne Innovationen, aber Wachstum möglich</a:t>
            </a:r>
          </a:p>
          <a:p>
            <a:r>
              <a:rPr lang="de-DE" dirty="0"/>
              <a:t>Innovation. Destabilisierung durch neue Produkte und Produktionsmittel. Preise werden falsch.</a:t>
            </a:r>
          </a:p>
          <a:p>
            <a:r>
              <a:rPr lang="de-DE" dirty="0"/>
              <a:t>Unter Gleichgewichtsbedingungen gibt es keine Anreize zu Innovationen, weil jeder, der seine Ressourcen nicht genau für die Sachen ausgibt, die er für die identische Reproduktion braucht, Gefahr läuft, Pleite zu gehen. </a:t>
            </a:r>
          </a:p>
          <a:p>
            <a:r>
              <a:rPr lang="de-DE" dirty="0"/>
              <a:t>Schumpeter: man braucht zwei Theorien, um Wirtschaftssysteme zu verstehen: eine Kreislautheorie, die auch mathematisch möglich ist.</a:t>
            </a:r>
          </a:p>
          <a:p>
            <a:r>
              <a:rPr lang="de-DE" dirty="0"/>
              <a:t>Eine Theorie der wirtschaftlichen Entwicklung, die mathematisch mit Chaosproblemen zu modellieren wäre. Sie erklärt, wie es in Kreisläufen zu Innovationen kommen kann, die den Kreislauf temporär aufheben und dann transformieren.</a:t>
            </a:r>
          </a:p>
        </p:txBody>
      </p:sp>
      <p:sp>
        <p:nvSpPr>
          <p:cNvPr id="5" name="Datumsplatzhalter 4"/>
          <p:cNvSpPr>
            <a:spLocks noGrp="1"/>
          </p:cNvSpPr>
          <p:nvPr>
            <p:ph type="dt" sz="half" idx="10"/>
          </p:nvPr>
        </p:nvSpPr>
        <p:spPr/>
        <p:txBody>
          <a:bodyPr/>
          <a:lstStyle/>
          <a:p>
            <a:r>
              <a:rPr lang="de-DE" dirty="0"/>
              <a:t>Hochschule Neubrandenburg    WS 2016/2017</a:t>
            </a:r>
          </a:p>
        </p:txBody>
      </p:sp>
      <p:sp>
        <p:nvSpPr>
          <p:cNvPr id="6" name="Fußzeilenplatzhalter 5"/>
          <p:cNvSpPr>
            <a:spLocks noGrp="1"/>
          </p:cNvSpPr>
          <p:nvPr>
            <p:ph type="ftr" sz="quarter" idx="11"/>
          </p:nvPr>
        </p:nvSpPr>
        <p:spPr/>
        <p:txBody>
          <a:bodyPr/>
          <a:lstStyle/>
          <a:p>
            <a:r>
              <a:rPr lang="de-DE"/>
              <a:t>Dr. Rainer Land: Regionalökonomie</a:t>
            </a:r>
          </a:p>
        </p:txBody>
      </p:sp>
      <p:sp>
        <p:nvSpPr>
          <p:cNvPr id="7" name="Foliennummernplatzhalter 6"/>
          <p:cNvSpPr>
            <a:spLocks noGrp="1"/>
          </p:cNvSpPr>
          <p:nvPr>
            <p:ph type="sldNum" sz="quarter" idx="12"/>
          </p:nvPr>
        </p:nvSpPr>
        <p:spPr/>
        <p:txBody>
          <a:bodyPr/>
          <a:lstStyle/>
          <a:p>
            <a:fld id="{36D3B09D-BF5C-4FAA-9E48-7ECE80253682}" type="slidenum">
              <a:rPr lang="de-DE" smtClean="0"/>
              <a:t>38</a:t>
            </a:fld>
            <a:endParaRPr lang="de-DE"/>
          </a:p>
        </p:txBody>
      </p:sp>
    </p:spTree>
    <p:extLst>
      <p:ext uri="{BB962C8B-B14F-4D97-AF65-F5344CB8AC3E}">
        <p14:creationId xmlns:p14="http://schemas.microsoft.com/office/powerpoint/2010/main" val="27363662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r>
              <a:rPr lang="de-DE" altLang="de-DE" sz="3200"/>
              <a:t>Regime wirtschaftlicher Entwicklung (2)  stark vereinfacht</a:t>
            </a:r>
          </a:p>
        </p:txBody>
      </p:sp>
      <p:sp>
        <p:nvSpPr>
          <p:cNvPr id="168963" name="Rectangle 3"/>
          <p:cNvSpPr>
            <a:spLocks noGrp="1" noChangeArrowheads="1"/>
          </p:cNvSpPr>
          <p:nvPr>
            <p:ph type="body" idx="1"/>
          </p:nvPr>
        </p:nvSpPr>
        <p:spPr>
          <a:xfrm>
            <a:off x="323850" y="1600200"/>
            <a:ext cx="8569325" cy="4525963"/>
          </a:xfrm>
        </p:spPr>
        <p:txBody>
          <a:bodyPr/>
          <a:lstStyle/>
          <a:p>
            <a:pPr>
              <a:lnSpc>
                <a:spcPct val="80000"/>
              </a:lnSpc>
            </a:pPr>
            <a:r>
              <a:rPr lang="de-DE" altLang="de-DE" sz="1800"/>
              <a:t>Vor dem Kapitalismus: durch Bevölkerungswachstum getriebene Ausbreitung, extensiv (keine Entwicklung, nur Wachstum) mit Perioden der adaptiven Entwicklung bei veränderten Bedingungen. Keine innerwirtschaftliche Rückkopplung. Extern getrieben.</a:t>
            </a:r>
          </a:p>
          <a:p>
            <a:pPr>
              <a:lnSpc>
                <a:spcPct val="80000"/>
              </a:lnSpc>
            </a:pPr>
            <a:r>
              <a:rPr lang="de-DE" altLang="de-DE" sz="1800"/>
              <a:t>Bei weitgehend besetzten Ressourcen (Boden): Evolution selektiv auf Beherrschung von Land und Bevölkerung gerichtet. Macht, Waffen, Krieg, Mehrprodukt. Rückkopplung Macht und Kultur. Antike, Mittelalter</a:t>
            </a:r>
          </a:p>
          <a:p>
            <a:pPr>
              <a:lnSpc>
                <a:spcPct val="80000"/>
              </a:lnSpc>
            </a:pPr>
            <a:r>
              <a:rPr lang="de-DE" altLang="de-DE" sz="1800"/>
              <a:t>Innerwirtschaftliche Rückkopplung: Kapitalverwertung. Trennung der Kreisläufe des Geldkapitals von denen des Sachkapitals und der Lohnarbeit. </a:t>
            </a:r>
          </a:p>
          <a:p>
            <a:pPr>
              <a:lnSpc>
                <a:spcPct val="80000"/>
              </a:lnSpc>
            </a:pPr>
            <a:r>
              <a:rPr lang="de-DE" altLang="de-DE" sz="1800"/>
              <a:t>Kapitalismus = Finanzierung von Innovationen durch Kreditgeldschöpfung.</a:t>
            </a:r>
          </a:p>
          <a:p>
            <a:pPr>
              <a:lnSpc>
                <a:spcPct val="80000"/>
              </a:lnSpc>
            </a:pPr>
            <a:r>
              <a:rPr lang="de-DE" altLang="de-DE" sz="1800"/>
              <a:t>Verselbständigung des Innovationsprozesses. Wichtiger als die simple Betrachtung des sogenannten „Akkumulationstriebs“. Das wäre Marx in die Sprache der alten klassischen Wachstumstheorie zurückübersetzt. Aber Marx war weiter, war auf dem Weg zu einer Theorie der wirtschaftlichen Entwicklung, wofür ihn Schumpeter verehrt hat. Nur die meisten Marxisten nach Marx haben das wieder verloren.</a:t>
            </a:r>
          </a:p>
          <a:p>
            <a:pPr>
              <a:lnSpc>
                <a:spcPct val="80000"/>
              </a:lnSpc>
            </a:pPr>
            <a:endParaRPr lang="de-DE" altLang="de-DE" sz="1800"/>
          </a:p>
          <a:p>
            <a:pPr>
              <a:lnSpc>
                <a:spcPct val="80000"/>
              </a:lnSpc>
            </a:pPr>
            <a:r>
              <a:rPr lang="de-DE" altLang="de-DE" sz="1800"/>
              <a:t>Kapitalismus ist keine Wachstums-, sondern eine </a:t>
            </a:r>
            <a:r>
              <a:rPr lang="de-DE" altLang="de-DE" sz="1800">
                <a:solidFill>
                  <a:srgbClr val="CC0000"/>
                </a:solidFill>
              </a:rPr>
              <a:t>Evolutionsmaschine</a:t>
            </a:r>
            <a:r>
              <a:rPr lang="de-DE" altLang="de-DE" sz="1800"/>
              <a:t>!</a:t>
            </a:r>
          </a:p>
        </p:txBody>
      </p:sp>
    </p:spTree>
    <p:extLst>
      <p:ext uri="{BB962C8B-B14F-4D97-AF65-F5344CB8AC3E}">
        <p14:creationId xmlns:p14="http://schemas.microsoft.com/office/powerpoint/2010/main" val="369166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Nomadische Viehzüchter (Beispiel Mongolen)</a:t>
            </a:r>
          </a:p>
        </p:txBody>
      </p:sp>
      <p:sp>
        <p:nvSpPr>
          <p:cNvPr id="3" name="Inhaltsplatzhalter 2"/>
          <p:cNvSpPr>
            <a:spLocks noGrp="1"/>
          </p:cNvSpPr>
          <p:nvPr>
            <p:ph idx="1"/>
          </p:nvPr>
        </p:nvSpPr>
        <p:spPr>
          <a:xfrm>
            <a:off x="457200" y="1124744"/>
            <a:ext cx="8229600" cy="5256584"/>
          </a:xfrm>
        </p:spPr>
        <p:txBody>
          <a:bodyPr>
            <a:normAutofit fontScale="70000" lnSpcReduction="20000"/>
          </a:bodyPr>
          <a:lstStyle/>
          <a:p>
            <a:r>
              <a:rPr lang="de-DE" sz="2300" dirty="0">
                <a:solidFill>
                  <a:srgbClr val="FF0000"/>
                </a:solidFill>
              </a:rPr>
              <a:t>Naturnutzung</a:t>
            </a:r>
            <a:r>
              <a:rPr lang="de-DE" sz="2300" dirty="0"/>
              <a:t>: </a:t>
            </a:r>
          </a:p>
          <a:p>
            <a:pPr lvl="1"/>
            <a:r>
              <a:rPr lang="de-DE" sz="2300" dirty="0"/>
              <a:t>Vorgefundene komplexe Natursysteme werden modifiziert (Viehzucht)</a:t>
            </a:r>
            <a:br>
              <a:rPr lang="de-DE" sz="2300" dirty="0"/>
            </a:br>
            <a:r>
              <a:rPr lang="de-DE" sz="2300" dirty="0"/>
              <a:t> --&gt; lokale Differenzierung nach Ressourcen, Nomaden, Vermischung</a:t>
            </a:r>
          </a:p>
          <a:p>
            <a:pPr lvl="1"/>
            <a:r>
              <a:rPr lang="de-DE" sz="2300" dirty="0"/>
              <a:t>Grenze: wenn Ressource erschöpft </a:t>
            </a:r>
            <a:r>
              <a:rPr lang="de-DE" sz="2300" dirty="0">
                <a:sym typeface="Wingdings" panose="05000000000000000000" pitchFamily="2" charset="2"/>
              </a:rPr>
              <a:t> Wechsel des Territoriums</a:t>
            </a:r>
            <a:endParaRPr lang="de-DE" sz="2300" dirty="0"/>
          </a:p>
          <a:p>
            <a:r>
              <a:rPr lang="de-DE" sz="2300" dirty="0">
                <a:solidFill>
                  <a:srgbClr val="FF0000"/>
                </a:solidFill>
              </a:rPr>
              <a:t>Arbeitsteilung, Austausch, Handel</a:t>
            </a:r>
            <a:r>
              <a:rPr lang="de-DE" sz="2300" dirty="0"/>
              <a:t>: </a:t>
            </a:r>
          </a:p>
          <a:p>
            <a:pPr lvl="1" indent="-342900"/>
            <a:r>
              <a:rPr lang="de-DE" sz="2300" dirty="0"/>
              <a:t>Gemeinschaftliche Produktion und Arbeit</a:t>
            </a:r>
          </a:p>
          <a:p>
            <a:pPr lvl="1"/>
            <a:r>
              <a:rPr lang="de-DE" sz="2300" dirty="0"/>
              <a:t>Männer, Frauen, Kinder, Alte. Spezialisierte Funktionen (Waffen)</a:t>
            </a:r>
          </a:p>
          <a:p>
            <a:pPr lvl="1"/>
            <a:r>
              <a:rPr lang="de-DE" sz="2300" dirty="0"/>
              <a:t>Grundbedarf weitgehend autark, aber Wanderung zu neuen Weidegründen</a:t>
            </a:r>
          </a:p>
          <a:p>
            <a:pPr lvl="1"/>
            <a:r>
              <a:rPr lang="de-DE" sz="2300" dirty="0"/>
              <a:t>Austausch zwischen Gemeinschaften und mit </a:t>
            </a:r>
            <a:r>
              <a:rPr lang="de-DE" sz="2300" dirty="0" err="1"/>
              <a:t>Auckerbauern</a:t>
            </a:r>
            <a:r>
              <a:rPr lang="de-DE" sz="2300" dirty="0"/>
              <a:t> vermehrt, spezielle Güter</a:t>
            </a:r>
          </a:p>
          <a:p>
            <a:r>
              <a:rPr lang="de-DE" sz="2300" dirty="0">
                <a:solidFill>
                  <a:srgbClr val="FF0000"/>
                </a:solidFill>
              </a:rPr>
              <a:t>Mehrprodukt</a:t>
            </a:r>
          </a:p>
          <a:p>
            <a:pPr lvl="1"/>
            <a:r>
              <a:rPr lang="de-DE" sz="2300" dirty="0"/>
              <a:t>Zeitweise hoch. Aufrüstung. Krieg um Territorium. </a:t>
            </a:r>
          </a:p>
          <a:p>
            <a:r>
              <a:rPr lang="de-DE" sz="2300" dirty="0">
                <a:solidFill>
                  <a:srgbClr val="FF0000"/>
                </a:solidFill>
              </a:rPr>
              <a:t>Sozialstruktur</a:t>
            </a:r>
            <a:r>
              <a:rPr lang="de-DE" sz="2300" dirty="0"/>
              <a:t>: </a:t>
            </a:r>
          </a:p>
          <a:p>
            <a:pPr lvl="1"/>
            <a:r>
              <a:rPr lang="de-DE" sz="2300" dirty="0"/>
              <a:t>Stämme. Militärische Führungsschicht. Erhebliche soziale Unterschiede</a:t>
            </a:r>
          </a:p>
          <a:p>
            <a:r>
              <a:rPr lang="de-DE" sz="2300" dirty="0">
                <a:solidFill>
                  <a:srgbClr val="FF0000"/>
                </a:solidFill>
              </a:rPr>
              <a:t>Wachstum</a:t>
            </a:r>
            <a:r>
              <a:rPr lang="de-DE" sz="2300" dirty="0"/>
              <a:t>: </a:t>
            </a:r>
          </a:p>
          <a:p>
            <a:pPr lvl="1"/>
            <a:r>
              <a:rPr lang="de-DE" sz="2300" dirty="0"/>
              <a:t>Bevölkerungswachstum, Eroberung von Territorien</a:t>
            </a:r>
          </a:p>
          <a:p>
            <a:r>
              <a:rPr lang="de-DE" sz="2300" dirty="0">
                <a:solidFill>
                  <a:srgbClr val="FF0000"/>
                </a:solidFill>
              </a:rPr>
              <a:t>Innovationen</a:t>
            </a:r>
          </a:p>
          <a:p>
            <a:pPr lvl="1"/>
            <a:r>
              <a:rPr lang="de-DE" sz="2300" dirty="0"/>
              <a:t>Viehzucht, Eroberungstechnik, Waffen</a:t>
            </a:r>
          </a:p>
          <a:p>
            <a:r>
              <a:rPr lang="de-DE" sz="2300" dirty="0">
                <a:solidFill>
                  <a:srgbClr val="FF0000"/>
                </a:solidFill>
              </a:rPr>
              <a:t>Regionale Differenzierung</a:t>
            </a:r>
          </a:p>
          <a:p>
            <a:pPr lvl="1"/>
            <a:r>
              <a:rPr lang="de-DE" sz="2300" dirty="0"/>
              <a:t>Rekombinationseffekte (Beispiel: Mongolen + China)</a:t>
            </a:r>
          </a:p>
          <a:p>
            <a:pPr lvl="1"/>
            <a:r>
              <a:rPr lang="de-DE" sz="2300" dirty="0"/>
              <a:t>differente Naturbedingungen, pfadabhängige kulturelle Selbstreferenzen</a:t>
            </a:r>
          </a:p>
          <a:p>
            <a:endParaRPr lang="de-DE" dirty="0"/>
          </a:p>
        </p:txBody>
      </p:sp>
      <p:sp>
        <p:nvSpPr>
          <p:cNvPr id="4" name="Datumsplatzhalter 3"/>
          <p:cNvSpPr>
            <a:spLocks noGrp="1"/>
          </p:cNvSpPr>
          <p:nvPr>
            <p:ph type="dt" sz="half" idx="10"/>
          </p:nvPr>
        </p:nvSpPr>
        <p:spPr/>
        <p:txBody>
          <a:bodyPr/>
          <a:lstStyle/>
          <a:p>
            <a:r>
              <a:rPr lang="de-DE" dirty="0"/>
              <a:t>Hochschule Neubrandenburg    WS 2016/2017</a:t>
            </a:r>
          </a:p>
        </p:txBody>
      </p:sp>
      <p:sp>
        <p:nvSpPr>
          <p:cNvPr id="5" name="Fußzeilenplatzhalter 4"/>
          <p:cNvSpPr>
            <a:spLocks noGrp="1"/>
          </p:cNvSpPr>
          <p:nvPr>
            <p:ph type="ftr" sz="quarter" idx="11"/>
          </p:nvPr>
        </p:nvSpPr>
        <p:spPr/>
        <p:txBody>
          <a:bodyPr/>
          <a:lstStyle/>
          <a:p>
            <a:r>
              <a:rPr lang="de-DE"/>
              <a:t>Dr. Rainer Land: Regionalökonomie</a:t>
            </a:r>
          </a:p>
        </p:txBody>
      </p:sp>
      <p:sp>
        <p:nvSpPr>
          <p:cNvPr id="6" name="Foliennummernplatzhalter 5"/>
          <p:cNvSpPr>
            <a:spLocks noGrp="1"/>
          </p:cNvSpPr>
          <p:nvPr>
            <p:ph type="sldNum" sz="quarter" idx="12"/>
          </p:nvPr>
        </p:nvSpPr>
        <p:spPr/>
        <p:txBody>
          <a:bodyPr/>
          <a:lstStyle/>
          <a:p>
            <a:r>
              <a:rPr lang="de-DE"/>
              <a:t>Seminar 2, Folie </a:t>
            </a:r>
            <a:fld id="{36D3B09D-BF5C-4FAA-9E48-7ECE80253682}" type="slidenum">
              <a:rPr lang="de-DE" smtClean="0"/>
              <a:pPr/>
              <a:t>4</a:t>
            </a:fld>
            <a:endParaRPr lang="de-DE" dirty="0"/>
          </a:p>
        </p:txBody>
      </p:sp>
    </p:spTree>
    <p:extLst>
      <p:ext uri="{BB962C8B-B14F-4D97-AF65-F5344CB8AC3E}">
        <p14:creationId xmlns:p14="http://schemas.microsoft.com/office/powerpoint/2010/main" val="2474803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14" end="14"/>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6" end="16"/>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
                                            <p:txEl>
                                              <p:pRg st="17" end="17"/>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r>
              <a:rPr lang="de-DE" altLang="de-DE" sz="3600"/>
              <a:t>Regime wirtschaftlicher Entwicklung (3)  stark vereinfacht</a:t>
            </a:r>
          </a:p>
        </p:txBody>
      </p:sp>
      <p:sp>
        <p:nvSpPr>
          <p:cNvPr id="169987" name="Rectangle 3"/>
          <p:cNvSpPr>
            <a:spLocks noGrp="1" noChangeArrowheads="1"/>
          </p:cNvSpPr>
          <p:nvPr>
            <p:ph type="body" idx="1"/>
          </p:nvPr>
        </p:nvSpPr>
        <p:spPr/>
        <p:txBody>
          <a:bodyPr/>
          <a:lstStyle/>
          <a:p>
            <a:pPr>
              <a:lnSpc>
                <a:spcPct val="80000"/>
              </a:lnSpc>
              <a:buFontTx/>
              <a:buNone/>
            </a:pPr>
            <a:r>
              <a:rPr lang="de-DE" altLang="de-DE" sz="2000"/>
              <a:t>Im Kapitalismus bisher vermutlich 4 oder 5 Regime wirtschaftlicher Entwicklung (nicht mit Akkumulationsregime verwechseln, Regulationstheorie!)</a:t>
            </a:r>
          </a:p>
          <a:p>
            <a:pPr>
              <a:lnSpc>
                <a:spcPct val="80000"/>
              </a:lnSpc>
              <a:buFontTx/>
              <a:buNone/>
            </a:pPr>
            <a:endParaRPr lang="de-DE" altLang="de-DE" sz="2000"/>
          </a:p>
          <a:p>
            <a:pPr>
              <a:lnSpc>
                <a:spcPct val="80000"/>
              </a:lnSpc>
            </a:pPr>
            <a:r>
              <a:rPr lang="de-DE" altLang="de-DE" sz="2000"/>
              <a:t>???</a:t>
            </a:r>
          </a:p>
          <a:p>
            <a:pPr>
              <a:lnSpc>
                <a:spcPct val="80000"/>
              </a:lnSpc>
            </a:pPr>
            <a:r>
              <a:rPr lang="de-DE" altLang="de-DE" sz="2000"/>
              <a:t>Industrialisierung, Entstehung von Lohnarbeit und Mehrarbeit (?)</a:t>
            </a:r>
          </a:p>
          <a:p>
            <a:pPr>
              <a:lnSpc>
                <a:spcPct val="80000"/>
              </a:lnSpc>
            </a:pPr>
            <a:r>
              <a:rPr lang="de-DE" altLang="de-DE" sz="2000"/>
              <a:t>Relative Mehrwertproduktion (Rückkopplung Arbeitsproduktivität, sinkender Wert der AK, steigende Mehrwertrate)</a:t>
            </a:r>
          </a:p>
          <a:p>
            <a:pPr>
              <a:lnSpc>
                <a:spcPct val="80000"/>
              </a:lnSpc>
            </a:pPr>
            <a:r>
              <a:rPr lang="de-DE" altLang="de-DE" sz="2000"/>
              <a:t>Äußere Landnahme. Rückkopplung über Expansion. Rüstung, Krieg, Kolonialisierung. </a:t>
            </a:r>
          </a:p>
          <a:p>
            <a:pPr>
              <a:lnSpc>
                <a:spcPct val="80000"/>
              </a:lnSpc>
            </a:pPr>
            <a:r>
              <a:rPr lang="de-DE" altLang="de-DE" sz="2000"/>
              <a:t>Fordistischer Teilhabekapitalismus. Rückkopplung Massenproduktion, Massenkonsumtion, produktivitätsorientierte Lohnregulation, Sozialstaat, komparative Vorteile im Außenhandel. Bis 1970er Jahre.</a:t>
            </a:r>
          </a:p>
          <a:p>
            <a:pPr>
              <a:lnSpc>
                <a:spcPct val="80000"/>
              </a:lnSpc>
            </a:pPr>
            <a:r>
              <a:rPr lang="de-DE" altLang="de-DE" sz="2000"/>
              <a:t>Gegenwärtig: offener Suchprozess. Ökokapitalismus? Green New Deal?</a:t>
            </a:r>
          </a:p>
          <a:p>
            <a:pPr>
              <a:lnSpc>
                <a:spcPct val="80000"/>
              </a:lnSpc>
            </a:pPr>
            <a:endParaRPr lang="de-DE" altLang="de-DE" sz="2000"/>
          </a:p>
        </p:txBody>
      </p:sp>
    </p:spTree>
    <p:extLst>
      <p:ext uri="{BB962C8B-B14F-4D97-AF65-F5344CB8AC3E}">
        <p14:creationId xmlns:p14="http://schemas.microsoft.com/office/powerpoint/2010/main" val="18284736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r>
              <a:rPr lang="de-DE" altLang="de-DE" sz="3200"/>
              <a:t>Ursachen des Niedergangs des fordistischen Teilhabekapitalismus</a:t>
            </a:r>
          </a:p>
        </p:txBody>
      </p:sp>
      <p:sp>
        <p:nvSpPr>
          <p:cNvPr id="171011" name="Rectangle 3"/>
          <p:cNvSpPr>
            <a:spLocks noGrp="1" noChangeArrowheads="1"/>
          </p:cNvSpPr>
          <p:nvPr>
            <p:ph type="body" idx="1"/>
          </p:nvPr>
        </p:nvSpPr>
        <p:spPr>
          <a:xfrm>
            <a:off x="468313" y="1700213"/>
            <a:ext cx="8229600" cy="4781550"/>
          </a:xfrm>
        </p:spPr>
        <p:txBody>
          <a:bodyPr/>
          <a:lstStyle/>
          <a:p>
            <a:pPr>
              <a:lnSpc>
                <a:spcPct val="80000"/>
              </a:lnSpc>
            </a:pPr>
            <a:r>
              <a:rPr lang="de-DE" altLang="de-DE" sz="1600"/>
              <a:t>Zentrale Rückkopplung puscht eine Entwicklungsrichtung, bei der die Steigerung der Arbeitsproduktivität durch economy of scale (Wissenschaft und Forschung vor allem) das entscheidende Selektionskriterium für Innovationen wurde:</a:t>
            </a:r>
            <a:br>
              <a:rPr lang="de-DE" altLang="de-DE" sz="1600"/>
            </a:br>
            <a:br>
              <a:rPr lang="de-DE" altLang="de-DE" sz="1600"/>
            </a:br>
            <a:r>
              <a:rPr lang="de-DE" altLang="de-DE" sz="1600"/>
              <a:t>Rückkopplung: AP steigt, Löhne steigen, Nachfrage steigt, Massenproduktion steigt, AP steigt. Keine solche Rückkopplung für Naturressourcen!</a:t>
            </a:r>
          </a:p>
          <a:p>
            <a:pPr>
              <a:lnSpc>
                <a:spcPct val="80000"/>
              </a:lnSpc>
            </a:pPr>
            <a:endParaRPr lang="de-DE" altLang="de-DE" sz="1600"/>
          </a:p>
          <a:p>
            <a:pPr>
              <a:lnSpc>
                <a:spcPct val="80000"/>
              </a:lnSpc>
            </a:pPr>
            <a:r>
              <a:rPr lang="de-DE" altLang="de-DE" sz="1600"/>
              <a:t>Arbeitsproduktivtäts-getriebene Entwicklung. Daraus folgt spezifischer Wachstumstyp: Menge an Arbeit wächst nicht mehr (außer wenn Bevölkerung stark wächst), Ressourcenaufwand wächst extensiv fast so schnell wie die Arbeitsproduktivität. Kapitalaufwand scheint volkswirtschaftlich eher konstant. </a:t>
            </a:r>
            <a:br>
              <a:rPr lang="de-DE" altLang="de-DE" sz="1600"/>
            </a:br>
            <a:r>
              <a:rPr lang="de-DE" altLang="de-DE" sz="1600"/>
              <a:t>Folge der Selektivität des Innovationsprozesses!</a:t>
            </a:r>
          </a:p>
          <a:p>
            <a:pPr>
              <a:lnSpc>
                <a:spcPct val="80000"/>
              </a:lnSpc>
            </a:pPr>
            <a:r>
              <a:rPr lang="de-DE" altLang="de-DE" sz="1600"/>
              <a:t>Ergebnis: Recht schnell (50 Jahre) mussten die Tragfähigkeitgrenzen der Naturressourcen (Energie, Rohstoffe, Emissionen, Deponien, CO</a:t>
            </a:r>
            <a:r>
              <a:rPr lang="de-DE" altLang="de-DE" sz="1600" baseline="-25000"/>
              <a:t>2</a:t>
            </a:r>
            <a:r>
              <a:rPr lang="de-DE" altLang="de-DE" sz="1600"/>
              <a:t>) erreicht werden, weil die Ressourcennutzung kein Selektionskriterium für Innovationen war und auch noch immer nicht ist. (Dafür fehlt die passende institutionalisiere Regulation).</a:t>
            </a:r>
          </a:p>
          <a:p>
            <a:pPr>
              <a:lnSpc>
                <a:spcPct val="80000"/>
              </a:lnSpc>
            </a:pPr>
            <a:r>
              <a:rPr lang="de-DE" altLang="de-DE" sz="1600"/>
              <a:t>Negative Skaleneffekte neutralisieren die positiven, etwa in den 1970er Jahren kippt die Tendenz. Wirtschaftliche Entwicklung kommt im Effekt zum Erliegen.</a:t>
            </a:r>
          </a:p>
          <a:p>
            <a:pPr>
              <a:lnSpc>
                <a:spcPct val="80000"/>
              </a:lnSpc>
            </a:pPr>
            <a:r>
              <a:rPr lang="de-DE" altLang="de-DE" sz="1600"/>
              <a:t>Akteursstrategien: Überleben, Umverteilen, im Kampf gewinnen </a:t>
            </a:r>
            <a:r>
              <a:rPr lang="de-DE" altLang="de-DE" sz="1600">
                <a:sym typeface="Wingdings" pitchFamily="2" charset="2"/>
              </a:rPr>
              <a:t> </a:t>
            </a:r>
            <a:r>
              <a:rPr lang="de-DE" altLang="de-DE" sz="1600"/>
              <a:t>Demontage</a:t>
            </a:r>
            <a:br>
              <a:rPr lang="de-DE" altLang="de-DE" sz="1600"/>
            </a:br>
            <a:r>
              <a:rPr lang="de-DE" altLang="de-DE" sz="1600"/>
              <a:t>Suspendierung der Lohnregulation und Abbau des Sozialstaats. Wettbewerbsstaat (sogenannte Globalisierung) und globale Umverteilung, Finanzmarktkapitalismus.</a:t>
            </a:r>
          </a:p>
          <a:p>
            <a:pPr>
              <a:lnSpc>
                <a:spcPct val="80000"/>
              </a:lnSpc>
            </a:pPr>
            <a:endParaRPr lang="de-DE" altLang="de-DE" sz="1600"/>
          </a:p>
        </p:txBody>
      </p:sp>
    </p:spTree>
    <p:extLst>
      <p:ext uri="{BB962C8B-B14F-4D97-AF65-F5344CB8AC3E}">
        <p14:creationId xmlns:p14="http://schemas.microsoft.com/office/powerpoint/2010/main" val="15027704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r>
              <a:rPr lang="de-DE" altLang="de-DE" sz="3200"/>
              <a:t>Ist ein neues Regime wirtschaftlicher Entwicklung möglich? Es ist denkbar!</a:t>
            </a:r>
          </a:p>
        </p:txBody>
      </p:sp>
      <p:sp>
        <p:nvSpPr>
          <p:cNvPr id="172035" name="Rectangle 3"/>
          <p:cNvSpPr>
            <a:spLocks noGrp="1" noChangeArrowheads="1"/>
          </p:cNvSpPr>
          <p:nvPr>
            <p:ph type="body" idx="1"/>
          </p:nvPr>
        </p:nvSpPr>
        <p:spPr>
          <a:xfrm>
            <a:off x="457200" y="1600200"/>
            <a:ext cx="8435975" cy="4525963"/>
          </a:xfrm>
        </p:spPr>
        <p:txBody>
          <a:bodyPr/>
          <a:lstStyle/>
          <a:p>
            <a:pPr>
              <a:lnSpc>
                <a:spcPct val="80000"/>
              </a:lnSpc>
            </a:pPr>
            <a:r>
              <a:rPr lang="de-DE" altLang="de-DE" sz="1600"/>
              <a:t>Voraussetzung für die Überwindung der Entwicklungsgrenzen des alten Regimes ist eine Rückkopplung, die dazu führt, dass die </a:t>
            </a:r>
            <a:r>
              <a:rPr lang="de-DE" altLang="de-DE" sz="1600">
                <a:solidFill>
                  <a:srgbClr val="CC0000"/>
                </a:solidFill>
              </a:rPr>
              <a:t>Ressourceneffizienz</a:t>
            </a:r>
            <a:r>
              <a:rPr lang="de-DE" altLang="de-DE" sz="1600"/>
              <a:t> durch </a:t>
            </a:r>
            <a:r>
              <a:rPr lang="de-DE" altLang="de-DE" sz="1600">
                <a:solidFill>
                  <a:srgbClr val="CC0000"/>
                </a:solidFill>
              </a:rPr>
              <a:t>Umweltkompatibilität</a:t>
            </a:r>
            <a:r>
              <a:rPr lang="de-DE" altLang="de-DE" sz="1600"/>
              <a:t> zum zentralen </a:t>
            </a:r>
            <a:r>
              <a:rPr lang="de-DE" altLang="de-DE" sz="1600">
                <a:solidFill>
                  <a:srgbClr val="CC0000"/>
                </a:solidFill>
              </a:rPr>
              <a:t>Innovationsreservoire</a:t>
            </a:r>
            <a:r>
              <a:rPr lang="de-DE" altLang="de-DE" sz="1600"/>
              <a:t> wird.</a:t>
            </a:r>
          </a:p>
          <a:p>
            <a:pPr>
              <a:lnSpc>
                <a:spcPct val="80000"/>
              </a:lnSpc>
            </a:pPr>
            <a:r>
              <a:rPr lang="de-DE" altLang="de-DE" sz="1600"/>
              <a:t>Dabei geht es aber nicht um den Begriff der Ressourceneffizient in der alten oder neuen Wachstumstheorie, die durch Faktorsubstitutionen oder Multiplikationen modelliert wird. Die lässt sich nur begrenzt steigern und setzt immer voraus, dass ein Input sinkt, weil ein anderer wächst. </a:t>
            </a:r>
          </a:p>
          <a:p>
            <a:pPr>
              <a:lnSpc>
                <a:spcPct val="80000"/>
              </a:lnSpc>
            </a:pPr>
            <a:r>
              <a:rPr lang="de-DE" altLang="de-DE" sz="1600"/>
              <a:t>Es geht um die Ressourceneffizienzeffekte, die sich volkswirtschaftlich ergeben, wenn bestimmte Produktionsfunktionen verschwinden und andere hinzukommen, also auch bestimmte Ressourcen nicht mehr genutzt und durch andere ersetzt werden. Es geht um die Ressourceneffizienz als Ausdruck wirtschaftlicher Entwicklung.</a:t>
            </a:r>
          </a:p>
          <a:p>
            <a:pPr>
              <a:lnSpc>
                <a:spcPct val="80000"/>
              </a:lnSpc>
            </a:pPr>
            <a:r>
              <a:rPr lang="de-DE" altLang="de-DE" sz="1600"/>
              <a:t>Eine </a:t>
            </a:r>
            <a:r>
              <a:rPr lang="de-DE" altLang="de-DE" sz="1600">
                <a:solidFill>
                  <a:srgbClr val="CC0000"/>
                </a:solidFill>
              </a:rPr>
              <a:t>endlose</a:t>
            </a:r>
            <a:r>
              <a:rPr lang="de-DE" altLang="de-DE" sz="1600"/>
              <a:t> Steigerung der volkswirtschaftlichen Ressourceneffizienz ist dann möglich, wenn Ressourcen verbrauchende Produkte und Verfahren durch umweltkompatible ersetzt werden, also gar keine Ressourcen mehr in Anspruch genommen werden. Regenerative Energien, Kreislaufwirtschaft, Naturmaterialien, die zu Ökosystemen kompatibel sind. Das kann man nur mit einer Evolutorischen Theorie nach Schumpeter verstehen!</a:t>
            </a:r>
          </a:p>
          <a:p>
            <a:pPr>
              <a:lnSpc>
                <a:spcPct val="80000"/>
              </a:lnSpc>
            </a:pPr>
            <a:r>
              <a:rPr lang="de-DE" altLang="de-DE" sz="1600"/>
              <a:t>Selektionskriterium für Innovationen: </a:t>
            </a:r>
            <a:r>
              <a:rPr lang="de-DE" altLang="de-DE" sz="1600">
                <a:solidFill>
                  <a:srgbClr val="CC0000"/>
                </a:solidFill>
              </a:rPr>
              <a:t>Umweltkompatibilität</a:t>
            </a:r>
            <a:r>
              <a:rPr lang="de-DE" altLang="de-DE" sz="1600"/>
              <a:t> </a:t>
            </a:r>
          </a:p>
          <a:p>
            <a:pPr>
              <a:lnSpc>
                <a:spcPct val="80000"/>
              </a:lnSpc>
            </a:pPr>
            <a:r>
              <a:rPr lang="de-DE" altLang="de-DE" sz="1600"/>
              <a:t>Rückkopplung: Kapitalverwertung durch Freigabe bislang genutzter Ressourcen</a:t>
            </a:r>
          </a:p>
          <a:p>
            <a:pPr>
              <a:lnSpc>
                <a:spcPct val="80000"/>
              </a:lnSpc>
            </a:pPr>
            <a:r>
              <a:rPr lang="de-DE" altLang="de-DE" sz="1600"/>
              <a:t>Industrieländer: Effizienz deutlich über Arbeitsproduktivität. Entwicklungsländer von vornherein umweltkompatible Industrialisierungsstrategien. </a:t>
            </a:r>
          </a:p>
          <a:p>
            <a:pPr>
              <a:lnSpc>
                <a:spcPct val="80000"/>
              </a:lnSpc>
            </a:pPr>
            <a:endParaRPr lang="de-DE" altLang="de-DE" sz="1600"/>
          </a:p>
          <a:p>
            <a:pPr>
              <a:lnSpc>
                <a:spcPct val="80000"/>
              </a:lnSpc>
            </a:pPr>
            <a:endParaRPr lang="de-DE" altLang="de-DE" sz="1600"/>
          </a:p>
        </p:txBody>
      </p:sp>
    </p:spTree>
    <p:extLst>
      <p:ext uri="{BB962C8B-B14F-4D97-AF65-F5344CB8AC3E}">
        <p14:creationId xmlns:p14="http://schemas.microsoft.com/office/powerpoint/2010/main" val="42758153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a:xfrm>
            <a:off x="457200" y="274638"/>
            <a:ext cx="8229600" cy="922337"/>
          </a:xfrm>
        </p:spPr>
        <p:txBody>
          <a:bodyPr/>
          <a:lstStyle/>
          <a:p>
            <a:r>
              <a:rPr lang="de-DE" altLang="de-DE"/>
              <a:t>Entwicklung ohne Wachstum!</a:t>
            </a:r>
          </a:p>
        </p:txBody>
      </p:sp>
      <p:sp>
        <p:nvSpPr>
          <p:cNvPr id="173059" name="Rectangle 3"/>
          <p:cNvSpPr>
            <a:spLocks noGrp="1" noChangeArrowheads="1"/>
          </p:cNvSpPr>
          <p:nvPr>
            <p:ph type="body" idx="1"/>
          </p:nvPr>
        </p:nvSpPr>
        <p:spPr>
          <a:xfrm>
            <a:off x="457200" y="1268413"/>
            <a:ext cx="8435975" cy="4857750"/>
          </a:xfrm>
        </p:spPr>
        <p:txBody>
          <a:bodyPr/>
          <a:lstStyle/>
          <a:p>
            <a:pPr>
              <a:lnSpc>
                <a:spcPct val="80000"/>
              </a:lnSpc>
            </a:pPr>
            <a:r>
              <a:rPr lang="de-DE" altLang="de-DE" sz="1600"/>
              <a:t>Wachstum kann korrekt nur an den </a:t>
            </a:r>
            <a:r>
              <a:rPr lang="de-DE" altLang="de-DE" sz="1600">
                <a:solidFill>
                  <a:srgbClr val="CC0000"/>
                </a:solidFill>
              </a:rPr>
              <a:t>Inputfaktoren</a:t>
            </a:r>
            <a:r>
              <a:rPr lang="de-DE" altLang="de-DE" sz="1600"/>
              <a:t> gemessen werden, nicht am BIP-Output. Das ist reiner Fetischismus, denn die Messung des BIP – auch zu sogenannten konstanten Preisen – ist bei wirtschaftlicher Entwicklung gar nicht trivial, weil sich das BIP qualitativ laufend verändert. </a:t>
            </a:r>
          </a:p>
          <a:p>
            <a:pPr>
              <a:lnSpc>
                <a:spcPct val="80000"/>
              </a:lnSpc>
            </a:pPr>
            <a:r>
              <a:rPr lang="de-DE" altLang="de-DE" sz="1600"/>
              <a:t>Die Messung des BIP zu konstanten Preisen hängt von der Messung der Inflationsrate ab, also von einem unveränderlichen Warenkorb, der als Messmittel genutzt wird. Tatsächlich aber verändert sich der Warenkorb von Jahr zu Jahr. Die Messung der Inflationsrate ist daher immer unscharf, die Größenordnung dieser Unschärfe wird durch die Größenordnung der Veränderung des BIP-Warenkorbs bestimmt. Bei einer weitgehend oder vollständig innovationsbasierten Entwicklung ist sie also ungefähr so groß wie die Wachstumsrate.</a:t>
            </a:r>
          </a:p>
          <a:p>
            <a:pPr>
              <a:lnSpc>
                <a:spcPct val="80000"/>
              </a:lnSpc>
            </a:pPr>
            <a:r>
              <a:rPr lang="de-DE" altLang="de-DE" sz="1600"/>
              <a:t>Aus prinzipiellen Gründen können in evolvierenden Wirtschaftssystemen die Wachstumsrate und die Inflationsrate nicht zugleich exakt gemessen werden! </a:t>
            </a:r>
          </a:p>
          <a:p>
            <a:pPr>
              <a:lnSpc>
                <a:spcPct val="80000"/>
              </a:lnSpc>
            </a:pPr>
            <a:r>
              <a:rPr lang="de-DE" altLang="de-DE" sz="1600"/>
              <a:t>Die Messung des statistischen BIP-Wachstums durch einen Kettenindex, die seit einigen Jahren die frühere Messung durch konstante Preise über längere Zeiträume ersetzt hat (und zwar wegen des damit verbundenen systematischen Fehlers), minimiert den Fehler zwar, aber nur, wenn keine weiter auseinander liegenden Jahre verglichen werden. Nominale Vergleiche sind natürlich möglich, aber dies sind eben keine Wachstumsaussagen!  </a:t>
            </a:r>
          </a:p>
          <a:p>
            <a:pPr>
              <a:lnSpc>
                <a:spcPct val="80000"/>
              </a:lnSpc>
            </a:pPr>
            <a:r>
              <a:rPr lang="de-DE" altLang="de-DE" sz="1600"/>
              <a:t>Die Messung des BIP hat allerdings regulatorische Bedeutung (Nachfrage, Angebot, Einkommen, Distribution), darf aber weder als Wachstumsindikator gedeutet werden und schon gar nicht als Ziel- oder Wohlfahrtsfunktion. Mehr dazu im Text.</a:t>
            </a:r>
          </a:p>
        </p:txBody>
      </p:sp>
    </p:spTree>
    <p:extLst>
      <p:ext uri="{BB962C8B-B14F-4D97-AF65-F5344CB8AC3E}">
        <p14:creationId xmlns:p14="http://schemas.microsoft.com/office/powerpoint/2010/main" val="671333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a:xfrm>
            <a:off x="457200" y="274638"/>
            <a:ext cx="8229600" cy="922337"/>
          </a:xfrm>
        </p:spPr>
        <p:txBody>
          <a:bodyPr/>
          <a:lstStyle/>
          <a:p>
            <a:r>
              <a:rPr lang="de-DE" altLang="de-DE"/>
              <a:t>Entwicklung ohne Wachstum!</a:t>
            </a:r>
          </a:p>
        </p:txBody>
      </p:sp>
      <p:sp>
        <p:nvSpPr>
          <p:cNvPr id="176131" name="Rectangle 3"/>
          <p:cNvSpPr>
            <a:spLocks noGrp="1" noChangeArrowheads="1"/>
          </p:cNvSpPr>
          <p:nvPr>
            <p:ph type="body" idx="1"/>
          </p:nvPr>
        </p:nvSpPr>
        <p:spPr>
          <a:xfrm>
            <a:off x="457200" y="1268413"/>
            <a:ext cx="8435975" cy="4857750"/>
          </a:xfrm>
        </p:spPr>
        <p:txBody>
          <a:bodyPr/>
          <a:lstStyle/>
          <a:p>
            <a:pPr>
              <a:lnSpc>
                <a:spcPct val="80000"/>
              </a:lnSpc>
            </a:pPr>
            <a:r>
              <a:rPr lang="de-DE" altLang="de-DE" sz="1600"/>
              <a:t>Wachstum kann korrekt nur an den </a:t>
            </a:r>
            <a:r>
              <a:rPr lang="de-DE" altLang="de-DE" sz="1600">
                <a:solidFill>
                  <a:srgbClr val="CC0000"/>
                </a:solidFill>
              </a:rPr>
              <a:t>sachlichen Inputgrößen</a:t>
            </a:r>
            <a:r>
              <a:rPr lang="de-DE" altLang="de-DE" sz="1600"/>
              <a:t> gemessen werden: Arbeitsstunden, Energie, Rohstoffen, Emissionen, Deponien, Flächenverbrauch...</a:t>
            </a:r>
          </a:p>
          <a:p>
            <a:pPr>
              <a:lnSpc>
                <a:spcPct val="80000"/>
              </a:lnSpc>
            </a:pPr>
            <a:r>
              <a:rPr lang="de-DE" altLang="de-DE" sz="1600"/>
              <a:t>Denkbar ist, dass global der absolute Input an Arbeitsstunden noch viele Jahre wächst (in den meisten Entwicklungsländern wächst die Bevölkerung, oft bei hoher Arbeitslosigkeit), aber der an Ressourcen (Primärenergie, CO</a:t>
            </a:r>
            <a:r>
              <a:rPr lang="de-DE" altLang="de-DE" sz="1600" baseline="-25000"/>
              <a:t>2 </a:t>
            </a:r>
            <a:r>
              <a:rPr lang="de-DE" altLang="de-DE" sz="1600"/>
              <a:t>usw.)</a:t>
            </a:r>
            <a:r>
              <a:rPr lang="de-DE" altLang="de-DE" sz="1600" baseline="-25000"/>
              <a:t> </a:t>
            </a:r>
            <a:r>
              <a:rPr lang="de-DE" altLang="de-DE" sz="1600"/>
              <a:t>muss so schnell es geht </a:t>
            </a:r>
            <a:r>
              <a:rPr lang="de-DE" altLang="de-DE" sz="1600" i="1"/>
              <a:t>absolut</a:t>
            </a:r>
            <a:r>
              <a:rPr lang="de-DE" altLang="de-DE" sz="1600"/>
              <a:t> zurückgehen. Ist das dann Wachstum?</a:t>
            </a:r>
          </a:p>
          <a:p>
            <a:pPr>
              <a:lnSpc>
                <a:spcPct val="80000"/>
              </a:lnSpc>
            </a:pPr>
            <a:endParaRPr lang="de-DE" altLang="de-DE" sz="1600"/>
          </a:p>
          <a:p>
            <a:pPr>
              <a:lnSpc>
                <a:spcPct val="80000"/>
              </a:lnSpc>
            </a:pPr>
            <a:r>
              <a:rPr lang="de-DE" altLang="de-DE" sz="1600"/>
              <a:t>Der Output (Sozialprodukt, BIP) wird sich dabei laufend </a:t>
            </a:r>
            <a:r>
              <a:rPr lang="de-DE" altLang="de-DE" sz="1600">
                <a:solidFill>
                  <a:srgbClr val="CC0000"/>
                </a:solidFill>
              </a:rPr>
              <a:t>qualitativ verändern</a:t>
            </a:r>
            <a:r>
              <a:rPr lang="de-DE" altLang="de-DE" sz="1600"/>
              <a:t>. Dies kann und muss in vielen Weltregionen mit wachsenden monetären Einkommen für die Bevölkerungsmehrheit einhergehen, damit die Haushalte in die Lage versetzt werden, alte Produkte durch umweltkompatible zu ersetzen und ihre Hauswirtschaft selbst auf umweltkompatible Verfahren und Geräte umzustellen, sich qualitativ gut zu ernähren und Armut zu überwinden.</a:t>
            </a:r>
          </a:p>
          <a:p>
            <a:pPr>
              <a:lnSpc>
                <a:spcPct val="80000"/>
              </a:lnSpc>
            </a:pPr>
            <a:r>
              <a:rPr lang="de-DE" altLang="de-DE" sz="1600"/>
              <a:t>Sinkender Input und in diesem Sinne eine schrumpfende Ressourcennutzungs-Wirtschaft bei gleichzeitig entstehender und sich ausbreitender Kreislauf-, Regenerativ- und Suffizienzwirtschaft ist mit steigenden Einkommen vereinbar! </a:t>
            </a:r>
          </a:p>
          <a:p>
            <a:pPr>
              <a:lnSpc>
                <a:spcPct val="80000"/>
              </a:lnSpc>
            </a:pPr>
            <a:endParaRPr lang="de-DE" altLang="de-DE" sz="1600"/>
          </a:p>
          <a:p>
            <a:pPr>
              <a:lnSpc>
                <a:spcPct val="80000"/>
              </a:lnSpc>
            </a:pPr>
            <a:r>
              <a:rPr lang="de-DE" altLang="de-DE" sz="1600"/>
              <a:t>Das muss durch einen entsprechenden Inhalt von Suffizienz ausgedrückt werden. Es geht nicht um (etwas) weniger Ressourcenverbrauch durch Selbstbescheidung, sondern um </a:t>
            </a:r>
            <a:r>
              <a:rPr lang="de-DE" altLang="de-DE" sz="1600">
                <a:solidFill>
                  <a:srgbClr val="CC0000"/>
                </a:solidFill>
              </a:rPr>
              <a:t>keinen</a:t>
            </a:r>
            <a:r>
              <a:rPr lang="de-DE" altLang="de-DE" sz="1600"/>
              <a:t> Ressourcenverbrauch durch einen anderen Typ wirtschaftlicher Entwicklung, bei dem ressourcenverbrauchende Verfahren und Produkte nach und nach aber zügig und vollständig durch umweltkompatible ersetzt werden! </a:t>
            </a:r>
          </a:p>
        </p:txBody>
      </p:sp>
    </p:spTree>
    <p:extLst>
      <p:ext uri="{BB962C8B-B14F-4D97-AF65-F5344CB8AC3E}">
        <p14:creationId xmlns:p14="http://schemas.microsoft.com/office/powerpoint/2010/main" val="20486522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r>
              <a:rPr lang="de-DE" altLang="de-DE"/>
              <a:t>Entwicklung ohne Wachstum?</a:t>
            </a:r>
          </a:p>
        </p:txBody>
      </p:sp>
      <p:sp>
        <p:nvSpPr>
          <p:cNvPr id="174083" name="Rectangle 3"/>
          <p:cNvSpPr>
            <a:spLocks noGrp="1" noChangeArrowheads="1"/>
          </p:cNvSpPr>
          <p:nvPr>
            <p:ph type="body" idx="1"/>
          </p:nvPr>
        </p:nvSpPr>
        <p:spPr/>
        <p:txBody>
          <a:bodyPr/>
          <a:lstStyle/>
          <a:p>
            <a:pPr>
              <a:lnSpc>
                <a:spcPct val="80000"/>
              </a:lnSpc>
            </a:pPr>
            <a:r>
              <a:rPr lang="de-DE" altLang="de-DE" sz="1600"/>
              <a:t>Ein neues Regime wirtschaftlicher Entwicklung – Ist das möglich?</a:t>
            </a:r>
          </a:p>
          <a:p>
            <a:pPr>
              <a:lnSpc>
                <a:spcPct val="80000"/>
              </a:lnSpc>
            </a:pPr>
            <a:endParaRPr lang="de-DE" altLang="de-DE" sz="1600"/>
          </a:p>
          <a:p>
            <a:pPr>
              <a:lnSpc>
                <a:spcPct val="80000"/>
              </a:lnSpc>
            </a:pPr>
            <a:r>
              <a:rPr lang="de-DE" altLang="de-DE" sz="1600"/>
              <a:t>Zentrale Frage: Die ökologische Frage ist zugleich die soziale und umgekehrt. Es kann keine Ökologisierung ohne sozialen Fortschritt für die Bevölkerungsmehrheiten geben! Arbeit, Einkommen, Lebensqualität, individuelle Entwicklung sind Bedingungen und Momente eine ökologischen Modrnisierung.</a:t>
            </a:r>
          </a:p>
          <a:p>
            <a:pPr>
              <a:lnSpc>
                <a:spcPct val="80000"/>
              </a:lnSpc>
            </a:pPr>
            <a:r>
              <a:rPr lang="de-DE" altLang="de-DE" sz="1600"/>
              <a:t>Und dies global!</a:t>
            </a:r>
          </a:p>
          <a:p>
            <a:pPr>
              <a:lnSpc>
                <a:spcPct val="80000"/>
              </a:lnSpc>
            </a:pPr>
            <a:endParaRPr lang="de-DE" altLang="de-DE" sz="1600"/>
          </a:p>
          <a:p>
            <a:pPr>
              <a:lnSpc>
                <a:spcPct val="80000"/>
              </a:lnSpc>
            </a:pPr>
            <a:r>
              <a:rPr lang="de-DE" altLang="de-DE" sz="1600"/>
              <a:t>Der erforderliche institutionelle Wandel ist bislang nicht in Gang gekommen, nur wenige erste Ansätze. </a:t>
            </a:r>
          </a:p>
          <a:p>
            <a:pPr>
              <a:lnSpc>
                <a:spcPct val="80000"/>
              </a:lnSpc>
            </a:pPr>
            <a:endParaRPr lang="de-DE" altLang="de-DE" sz="1600"/>
          </a:p>
          <a:p>
            <a:pPr>
              <a:lnSpc>
                <a:spcPct val="80000"/>
              </a:lnSpc>
            </a:pPr>
            <a:r>
              <a:rPr lang="de-DE" altLang="de-DE" sz="1600"/>
              <a:t>Akteur: neue soziale Bewegungen. Nur wenn die Akteure des gegenwärtigen Kapitalverwertungsregimes und der politischen Macht </a:t>
            </a:r>
            <a:r>
              <a:rPr lang="de-DE" altLang="de-DE" sz="1600">
                <a:solidFill>
                  <a:srgbClr val="CC0000"/>
                </a:solidFill>
              </a:rPr>
              <a:t>existenziell</a:t>
            </a:r>
            <a:r>
              <a:rPr lang="de-DE" altLang="de-DE" sz="1600"/>
              <a:t> bedroht sind, nur wenn die Gefahr besteht, daß die Institutionen des Kapitalismus gestürzt werden, besteht die Chance, daß sie sich verändern. Das war die Dialektik des New Deal: die Gefahr, gestürzt zu werden hat den Kapitalismus damals in einer sozial progressiven Weise verändert. Anders kann es auch beim Green New Deal nicht gegen.</a:t>
            </a:r>
          </a:p>
          <a:p>
            <a:pPr>
              <a:lnSpc>
                <a:spcPct val="80000"/>
              </a:lnSpc>
            </a:pPr>
            <a:endParaRPr lang="de-DE" altLang="de-DE" sz="1600"/>
          </a:p>
          <a:p>
            <a:pPr>
              <a:lnSpc>
                <a:spcPct val="80000"/>
              </a:lnSpc>
            </a:pPr>
            <a:r>
              <a:rPr lang="de-DE" altLang="de-DE" sz="1600"/>
              <a:t>Green New Deal als Klammer sozialer Bewegungen verstehen, nicht als Trittbrett für Re-Ideologisierungen. </a:t>
            </a:r>
          </a:p>
          <a:p>
            <a:pPr>
              <a:lnSpc>
                <a:spcPct val="80000"/>
              </a:lnSpc>
            </a:pPr>
            <a:endParaRPr lang="de-DE" altLang="de-DE" sz="1600"/>
          </a:p>
          <a:p>
            <a:pPr>
              <a:lnSpc>
                <a:spcPct val="80000"/>
              </a:lnSpc>
              <a:buFontTx/>
              <a:buNone/>
            </a:pPr>
            <a:endParaRPr lang="de-DE" altLang="de-DE" sz="1600"/>
          </a:p>
          <a:p>
            <a:pPr>
              <a:lnSpc>
                <a:spcPct val="80000"/>
              </a:lnSpc>
            </a:pPr>
            <a:endParaRPr lang="de-DE" altLang="de-DE" sz="1600"/>
          </a:p>
        </p:txBody>
      </p:sp>
    </p:spTree>
    <p:extLst>
      <p:ext uri="{BB962C8B-B14F-4D97-AF65-F5344CB8AC3E}">
        <p14:creationId xmlns:p14="http://schemas.microsoft.com/office/powerpoint/2010/main" val="3943006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850106"/>
          </a:xfrm>
        </p:spPr>
        <p:txBody>
          <a:bodyPr/>
          <a:lstStyle/>
          <a:p>
            <a:r>
              <a:rPr lang="de-DE" dirty="0"/>
              <a:t>Ackerbau, Beispiel </a:t>
            </a:r>
            <a:r>
              <a:rPr lang="de-DE" dirty="0" err="1"/>
              <a:t>europ</a:t>
            </a:r>
            <a:r>
              <a:rPr lang="de-DE" dirty="0"/>
              <a:t>. Brandwirtschaft</a:t>
            </a:r>
          </a:p>
        </p:txBody>
      </p:sp>
      <p:sp>
        <p:nvSpPr>
          <p:cNvPr id="3" name="Inhaltsplatzhalter 2"/>
          <p:cNvSpPr>
            <a:spLocks noGrp="1"/>
          </p:cNvSpPr>
          <p:nvPr>
            <p:ph idx="1"/>
          </p:nvPr>
        </p:nvSpPr>
        <p:spPr>
          <a:xfrm>
            <a:off x="467544" y="1052736"/>
            <a:ext cx="8229600" cy="5400600"/>
          </a:xfrm>
        </p:spPr>
        <p:txBody>
          <a:bodyPr>
            <a:normAutofit fontScale="70000" lnSpcReduction="20000"/>
          </a:bodyPr>
          <a:lstStyle/>
          <a:p>
            <a:r>
              <a:rPr lang="de-DE" sz="2300" dirty="0">
                <a:solidFill>
                  <a:srgbClr val="FF0000"/>
                </a:solidFill>
              </a:rPr>
              <a:t>Naturnutzung</a:t>
            </a:r>
            <a:r>
              <a:rPr lang="de-DE" sz="2300" dirty="0"/>
              <a:t>: </a:t>
            </a:r>
          </a:p>
          <a:p>
            <a:pPr lvl="1"/>
            <a:r>
              <a:rPr lang="de-DE" sz="2300" dirty="0"/>
              <a:t>Vorgefundene komplexe Natursysteme werden als ganze modifiziert (Ackerbau)</a:t>
            </a:r>
            <a:br>
              <a:rPr lang="de-DE" sz="2300" dirty="0"/>
            </a:br>
            <a:r>
              <a:rPr lang="de-DE" sz="2300" dirty="0"/>
              <a:t> --&gt; lokale Differenzierung nach Ressourcen, zeitweise sesshaft</a:t>
            </a:r>
          </a:p>
          <a:p>
            <a:pPr lvl="1"/>
            <a:r>
              <a:rPr lang="de-DE" sz="2300" dirty="0"/>
              <a:t>Grenze: wenn Ressource erschöpft </a:t>
            </a:r>
            <a:r>
              <a:rPr lang="de-DE" sz="2300" dirty="0">
                <a:sym typeface="Wingdings" panose="05000000000000000000" pitchFamily="2" charset="2"/>
              </a:rPr>
              <a:t> Wechsel des Territoriums. Erhebliche Veränderung der Natur (Wald wird zu Wiese und Acker, Steppe)</a:t>
            </a:r>
            <a:endParaRPr lang="de-DE" sz="2300" dirty="0"/>
          </a:p>
          <a:p>
            <a:r>
              <a:rPr lang="de-DE" sz="2300" dirty="0">
                <a:solidFill>
                  <a:srgbClr val="FF0000"/>
                </a:solidFill>
              </a:rPr>
              <a:t>Arbeitsteilung, Austausch, Handel</a:t>
            </a:r>
            <a:r>
              <a:rPr lang="de-DE" sz="2300" dirty="0"/>
              <a:t>: </a:t>
            </a:r>
          </a:p>
          <a:p>
            <a:pPr lvl="1" indent="-342900"/>
            <a:r>
              <a:rPr lang="de-DE" sz="2300" dirty="0"/>
              <a:t>Gemeinschaftliche Produktion und Arbeit</a:t>
            </a:r>
          </a:p>
          <a:p>
            <a:pPr lvl="1"/>
            <a:r>
              <a:rPr lang="de-DE" sz="2300" dirty="0"/>
              <a:t>Männer, Frauen, Kinder, Alte, spezialisierte Funktionen</a:t>
            </a:r>
          </a:p>
          <a:p>
            <a:pPr lvl="1"/>
            <a:r>
              <a:rPr lang="de-DE" sz="2300" dirty="0"/>
              <a:t>Grundbedarf weitgehend autark, </a:t>
            </a:r>
          </a:p>
          <a:p>
            <a:pPr lvl="1"/>
            <a:r>
              <a:rPr lang="de-DE" sz="2300" dirty="0"/>
              <a:t>Austausch zwischen Gemeinschaften vermehrt, spezielle Güter werden durch Handel erworben (Metall, Kulturgüter, Luxusgüter)</a:t>
            </a:r>
          </a:p>
          <a:p>
            <a:r>
              <a:rPr lang="de-DE" sz="2300" dirty="0">
                <a:solidFill>
                  <a:srgbClr val="FF0000"/>
                </a:solidFill>
              </a:rPr>
              <a:t>Mehrprodukt</a:t>
            </a:r>
          </a:p>
          <a:p>
            <a:pPr lvl="1"/>
            <a:r>
              <a:rPr lang="de-DE" sz="2300" dirty="0"/>
              <a:t>Zeitweise hoch. Verteidigung des Territoriums. </a:t>
            </a:r>
          </a:p>
          <a:p>
            <a:r>
              <a:rPr lang="de-DE" sz="2300" dirty="0">
                <a:solidFill>
                  <a:srgbClr val="FF0000"/>
                </a:solidFill>
              </a:rPr>
              <a:t>Sozialstruktur</a:t>
            </a:r>
            <a:r>
              <a:rPr lang="de-DE" sz="2300" dirty="0"/>
              <a:t>: </a:t>
            </a:r>
          </a:p>
          <a:p>
            <a:pPr lvl="1"/>
            <a:r>
              <a:rPr lang="de-DE" sz="2300" dirty="0"/>
              <a:t>Stämme. Militärische Metastruktur. Soziale Unterschiede</a:t>
            </a:r>
          </a:p>
          <a:p>
            <a:r>
              <a:rPr lang="de-DE" sz="2300" dirty="0">
                <a:solidFill>
                  <a:srgbClr val="FF0000"/>
                </a:solidFill>
              </a:rPr>
              <a:t>Wachstum</a:t>
            </a:r>
            <a:r>
              <a:rPr lang="de-DE" sz="2300" dirty="0"/>
              <a:t>: </a:t>
            </a:r>
          </a:p>
          <a:p>
            <a:pPr lvl="1"/>
            <a:r>
              <a:rPr lang="de-DE" sz="2300" dirty="0"/>
              <a:t>Bevölkerungswachstum, Ausbreitung über Territorien</a:t>
            </a:r>
          </a:p>
          <a:p>
            <a:r>
              <a:rPr lang="de-DE" sz="2300" dirty="0">
                <a:solidFill>
                  <a:srgbClr val="FF0000"/>
                </a:solidFill>
              </a:rPr>
              <a:t>Innovationen</a:t>
            </a:r>
          </a:p>
          <a:p>
            <a:pPr lvl="1"/>
            <a:r>
              <a:rPr lang="de-DE" sz="2300" dirty="0"/>
              <a:t>Ackerbau, Pflanzenzucht, Waffen</a:t>
            </a:r>
          </a:p>
          <a:p>
            <a:r>
              <a:rPr lang="de-DE" sz="2300" dirty="0">
                <a:solidFill>
                  <a:srgbClr val="FF0000"/>
                </a:solidFill>
              </a:rPr>
              <a:t>Regionale Differenzierung</a:t>
            </a:r>
          </a:p>
          <a:p>
            <a:pPr lvl="1"/>
            <a:r>
              <a:rPr lang="de-DE" sz="2300" dirty="0"/>
              <a:t>Längerfristige lokale Lernprozesse (Beispiel: Mongolen + China)</a:t>
            </a:r>
          </a:p>
          <a:p>
            <a:pPr lvl="1"/>
            <a:r>
              <a:rPr lang="de-DE" sz="2300" dirty="0"/>
              <a:t>differente Naturbedingungen, pfadabhängige kulturelle Selbstreferenzen</a:t>
            </a:r>
          </a:p>
          <a:p>
            <a:endParaRPr lang="de-DE" dirty="0"/>
          </a:p>
        </p:txBody>
      </p:sp>
      <p:sp>
        <p:nvSpPr>
          <p:cNvPr id="4" name="Datumsplatzhalter 3"/>
          <p:cNvSpPr>
            <a:spLocks noGrp="1"/>
          </p:cNvSpPr>
          <p:nvPr>
            <p:ph type="dt" sz="half" idx="10"/>
          </p:nvPr>
        </p:nvSpPr>
        <p:spPr/>
        <p:txBody>
          <a:bodyPr/>
          <a:lstStyle/>
          <a:p>
            <a:r>
              <a:rPr lang="de-DE" dirty="0"/>
              <a:t>Hochschule Neubrandenburg    WS 2016/2017</a:t>
            </a:r>
          </a:p>
        </p:txBody>
      </p:sp>
      <p:sp>
        <p:nvSpPr>
          <p:cNvPr id="5" name="Fußzeilenplatzhalter 4"/>
          <p:cNvSpPr>
            <a:spLocks noGrp="1"/>
          </p:cNvSpPr>
          <p:nvPr>
            <p:ph type="ftr" sz="quarter" idx="11"/>
          </p:nvPr>
        </p:nvSpPr>
        <p:spPr/>
        <p:txBody>
          <a:bodyPr/>
          <a:lstStyle/>
          <a:p>
            <a:r>
              <a:rPr lang="de-DE"/>
              <a:t>Dr. Rainer Land: Regionalökonomie</a:t>
            </a:r>
          </a:p>
        </p:txBody>
      </p:sp>
      <p:sp>
        <p:nvSpPr>
          <p:cNvPr id="6" name="Foliennummernplatzhalter 5"/>
          <p:cNvSpPr>
            <a:spLocks noGrp="1"/>
          </p:cNvSpPr>
          <p:nvPr>
            <p:ph type="sldNum" sz="quarter" idx="12"/>
          </p:nvPr>
        </p:nvSpPr>
        <p:spPr/>
        <p:txBody>
          <a:bodyPr/>
          <a:lstStyle/>
          <a:p>
            <a:r>
              <a:rPr lang="de-DE"/>
              <a:t>Seminar 2, Folie </a:t>
            </a:r>
            <a:fld id="{36D3B09D-BF5C-4FAA-9E48-7ECE80253682}" type="slidenum">
              <a:rPr lang="de-DE" smtClean="0"/>
              <a:pPr/>
              <a:t>5</a:t>
            </a:fld>
            <a:endParaRPr lang="de-DE" dirty="0"/>
          </a:p>
        </p:txBody>
      </p:sp>
    </p:spTree>
    <p:extLst>
      <p:ext uri="{BB962C8B-B14F-4D97-AF65-F5344CB8AC3E}">
        <p14:creationId xmlns:p14="http://schemas.microsoft.com/office/powerpoint/2010/main" val="1303381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anim calcmode="lin" valueType="num">
                                      <p:cBhvr additive="base">
                                        <p:cTn id="39"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15" end="15"/>
                                            </p:txEl>
                                          </p:spTgt>
                                        </p:tgtEl>
                                        <p:attrNameLst>
                                          <p:attrName>style.visibility</p:attrName>
                                        </p:attrNameLst>
                                      </p:cBhvr>
                                      <p:to>
                                        <p:strVal val="visible"/>
                                      </p:to>
                                    </p:set>
                                    <p:anim calcmode="lin" valueType="num">
                                      <p:cBhvr additive="base">
                                        <p:cTn id="45"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3">
                                            <p:txEl>
                                              <p:pRg st="18" end="18"/>
                                            </p:txEl>
                                          </p:spTgt>
                                        </p:tgtEl>
                                        <p:attrNameLst>
                                          <p:attrName>style.visibility</p:attrName>
                                        </p:attrNameLst>
                                      </p:cBhvr>
                                      <p:to>
                                        <p:strVal val="visible"/>
                                      </p:to>
                                    </p:set>
                                    <p:animEffect transition="in" filter="fade">
                                      <p:cBhvr>
                                        <p:cTn id="51" dur="1000"/>
                                        <p:tgtEl>
                                          <p:spTgt spid="3">
                                            <p:txEl>
                                              <p:pRg st="18" end="18"/>
                                            </p:txEl>
                                          </p:spTgt>
                                        </p:tgtEl>
                                      </p:cBhvr>
                                    </p:animEffect>
                                    <p:anim calcmode="lin" valueType="num">
                                      <p:cBhvr>
                                        <p:cTn id="52" dur="1000" fill="hold"/>
                                        <p:tgtEl>
                                          <p:spTgt spid="3">
                                            <p:txEl>
                                              <p:pRg st="18" end="1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18" end="1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850106"/>
          </a:xfrm>
        </p:spPr>
        <p:txBody>
          <a:bodyPr/>
          <a:lstStyle/>
          <a:p>
            <a:r>
              <a:rPr lang="de-DE" dirty="0"/>
              <a:t>Asiatische Produktionsweise</a:t>
            </a:r>
          </a:p>
        </p:txBody>
      </p:sp>
      <p:sp>
        <p:nvSpPr>
          <p:cNvPr id="3" name="Inhaltsplatzhalter 2"/>
          <p:cNvSpPr>
            <a:spLocks noGrp="1"/>
          </p:cNvSpPr>
          <p:nvPr>
            <p:ph idx="1"/>
          </p:nvPr>
        </p:nvSpPr>
        <p:spPr>
          <a:xfrm>
            <a:off x="467544" y="1052736"/>
            <a:ext cx="8229600" cy="5400600"/>
          </a:xfrm>
        </p:spPr>
        <p:txBody>
          <a:bodyPr>
            <a:normAutofit fontScale="62500" lnSpcReduction="20000"/>
          </a:bodyPr>
          <a:lstStyle/>
          <a:p>
            <a:r>
              <a:rPr lang="de-DE" sz="2300" dirty="0">
                <a:solidFill>
                  <a:srgbClr val="FF0000"/>
                </a:solidFill>
              </a:rPr>
              <a:t>Naturnutzung</a:t>
            </a:r>
            <a:r>
              <a:rPr lang="de-DE" sz="2300" dirty="0"/>
              <a:t>: </a:t>
            </a:r>
          </a:p>
          <a:p>
            <a:pPr lvl="1"/>
            <a:r>
              <a:rPr lang="de-DE" sz="2300" dirty="0"/>
              <a:t>Große vorgefundene komplexe Natursysteme werden als ganze modifiziert (Bewässerungswirtschaft und Ackerbau). Große </a:t>
            </a:r>
            <a:r>
              <a:rPr lang="de-DE" sz="2300" dirty="0" err="1"/>
              <a:t>Gemeinchaftsaufgaben</a:t>
            </a:r>
            <a:r>
              <a:rPr lang="de-DE" sz="2300" dirty="0"/>
              <a:t> --&gt; Vereinheitlichung durch regionale Synthesen</a:t>
            </a:r>
          </a:p>
          <a:p>
            <a:pPr lvl="1"/>
            <a:r>
              <a:rPr lang="de-DE" sz="2300" dirty="0"/>
              <a:t>Grenze: wenn Reproduktion langfristig instabil. Region wird aufgegeben, eine regionale Produktionsweise verschwindet. </a:t>
            </a:r>
          </a:p>
          <a:p>
            <a:pPr lvl="1"/>
            <a:r>
              <a:rPr lang="de-DE" sz="2300" dirty="0">
                <a:sym typeface="Wingdings" panose="05000000000000000000" pitchFamily="2" charset="2"/>
              </a:rPr>
              <a:t>Erhebliche Veränderung der Natur (Wald wird zu Wiese und Acker, Steppe)</a:t>
            </a:r>
            <a:endParaRPr lang="de-DE" sz="2300" dirty="0"/>
          </a:p>
          <a:p>
            <a:r>
              <a:rPr lang="de-DE" sz="2300" dirty="0">
                <a:solidFill>
                  <a:srgbClr val="FF0000"/>
                </a:solidFill>
              </a:rPr>
              <a:t>Arbeitsteilung, Austausch, Handel</a:t>
            </a:r>
            <a:r>
              <a:rPr lang="de-DE" sz="2300" dirty="0"/>
              <a:t>: </a:t>
            </a:r>
          </a:p>
          <a:p>
            <a:pPr lvl="1" indent="-342900"/>
            <a:r>
              <a:rPr lang="de-DE" sz="2300" dirty="0"/>
              <a:t>Lokale Produktion plus staatliche (Zwangs-)</a:t>
            </a:r>
            <a:r>
              <a:rPr lang="de-DE" sz="2300" dirty="0" err="1"/>
              <a:t>Vergemeinschaftung</a:t>
            </a:r>
            <a:endParaRPr lang="de-DE" sz="2300" dirty="0"/>
          </a:p>
          <a:p>
            <a:pPr lvl="1"/>
            <a:r>
              <a:rPr lang="de-DE" sz="2300" dirty="0"/>
              <a:t>Berufliche und ständische Differenzierung. Sklaven, persönliche Abhängigkeit. Große Gemeinschaftsaufgaben: Bewässerungssysteme!</a:t>
            </a:r>
          </a:p>
          <a:p>
            <a:pPr lvl="1"/>
            <a:r>
              <a:rPr lang="de-DE" sz="2300" dirty="0"/>
              <a:t>Grundbedarf lokal, plus staatliche Verteilung plus lokaler Handel</a:t>
            </a:r>
          </a:p>
          <a:p>
            <a:pPr lvl="1"/>
            <a:r>
              <a:rPr lang="de-DE" sz="2300" dirty="0"/>
              <a:t>Außenhandel, spezielle Güter werden durch Handel erworben (Metall, Waffen, Menschen Kulturgüter, Luxusgüter)</a:t>
            </a:r>
          </a:p>
          <a:p>
            <a:r>
              <a:rPr lang="de-DE" sz="2300" dirty="0">
                <a:solidFill>
                  <a:srgbClr val="FF0000"/>
                </a:solidFill>
              </a:rPr>
              <a:t>Mehrprodukt</a:t>
            </a:r>
          </a:p>
          <a:p>
            <a:pPr lvl="1"/>
            <a:r>
              <a:rPr lang="de-DE" sz="2300" dirty="0"/>
              <a:t>Systematisch Hoch. Verteidigung des Territoriums, Eroberung. </a:t>
            </a:r>
          </a:p>
          <a:p>
            <a:r>
              <a:rPr lang="de-DE" sz="2300" dirty="0">
                <a:solidFill>
                  <a:srgbClr val="FF0000"/>
                </a:solidFill>
              </a:rPr>
              <a:t>Sozialstruktur</a:t>
            </a:r>
            <a:r>
              <a:rPr lang="de-DE" sz="2300" dirty="0"/>
              <a:t>: </a:t>
            </a:r>
          </a:p>
          <a:p>
            <a:pPr lvl="1"/>
            <a:r>
              <a:rPr lang="de-DE" sz="2300" dirty="0"/>
              <a:t>Staat, Institutionell geregelte vor allem militärische Machtausübung. Ständische und völkische soziale Unterschiede</a:t>
            </a:r>
          </a:p>
          <a:p>
            <a:r>
              <a:rPr lang="de-DE" sz="2300" dirty="0">
                <a:solidFill>
                  <a:srgbClr val="FF0000"/>
                </a:solidFill>
              </a:rPr>
              <a:t>Wachstum</a:t>
            </a:r>
            <a:r>
              <a:rPr lang="de-DE" sz="2300" dirty="0"/>
              <a:t>: </a:t>
            </a:r>
          </a:p>
          <a:p>
            <a:pPr lvl="1"/>
            <a:r>
              <a:rPr lang="de-DE" sz="2300" dirty="0"/>
              <a:t>Produktivitätssteigerung, Bevölkerungswachstum, Eroberung</a:t>
            </a:r>
          </a:p>
          <a:p>
            <a:r>
              <a:rPr lang="de-DE" sz="2300" dirty="0">
                <a:solidFill>
                  <a:srgbClr val="FF0000"/>
                </a:solidFill>
              </a:rPr>
              <a:t>Innovationen</a:t>
            </a:r>
          </a:p>
          <a:p>
            <a:pPr lvl="1"/>
            <a:r>
              <a:rPr lang="de-DE" sz="2300" dirty="0"/>
              <a:t>Bewässerungssysteme, Großanlagen (Pyramiden), Bauwesen Ackerbau, Pflanzenzucht, Waffen …</a:t>
            </a:r>
          </a:p>
          <a:p>
            <a:r>
              <a:rPr lang="de-DE" sz="2300" dirty="0">
                <a:solidFill>
                  <a:srgbClr val="FF0000"/>
                </a:solidFill>
              </a:rPr>
              <a:t>Regionale Differenzierung</a:t>
            </a:r>
          </a:p>
          <a:p>
            <a:pPr lvl="1"/>
            <a:r>
              <a:rPr lang="de-DE" sz="2300" dirty="0"/>
              <a:t>Pfadabhängige Evolution der Wirtschaftsweise und der Kultur, Rekombinationseffekte</a:t>
            </a:r>
          </a:p>
          <a:p>
            <a:pPr lvl="1"/>
            <a:r>
              <a:rPr lang="de-DE" sz="2300" dirty="0"/>
              <a:t>differente Naturbedingungen spielen weiterhin eine Rolle</a:t>
            </a:r>
          </a:p>
          <a:p>
            <a:endParaRPr lang="de-DE" dirty="0"/>
          </a:p>
        </p:txBody>
      </p:sp>
      <p:sp>
        <p:nvSpPr>
          <p:cNvPr id="4" name="Datumsplatzhalter 3"/>
          <p:cNvSpPr>
            <a:spLocks noGrp="1"/>
          </p:cNvSpPr>
          <p:nvPr>
            <p:ph type="dt" sz="half" idx="10"/>
          </p:nvPr>
        </p:nvSpPr>
        <p:spPr/>
        <p:txBody>
          <a:bodyPr/>
          <a:lstStyle/>
          <a:p>
            <a:r>
              <a:rPr lang="de-DE" dirty="0"/>
              <a:t>Hochschule Neubrandenburg    WS 2016/2017</a:t>
            </a:r>
          </a:p>
        </p:txBody>
      </p:sp>
      <p:sp>
        <p:nvSpPr>
          <p:cNvPr id="5" name="Fußzeilenplatzhalter 4"/>
          <p:cNvSpPr>
            <a:spLocks noGrp="1"/>
          </p:cNvSpPr>
          <p:nvPr>
            <p:ph type="ftr" sz="quarter" idx="11"/>
          </p:nvPr>
        </p:nvSpPr>
        <p:spPr/>
        <p:txBody>
          <a:bodyPr/>
          <a:lstStyle/>
          <a:p>
            <a:r>
              <a:rPr lang="de-DE"/>
              <a:t>Dr. Rainer Land: Regionalökonomie</a:t>
            </a:r>
          </a:p>
        </p:txBody>
      </p:sp>
      <p:sp>
        <p:nvSpPr>
          <p:cNvPr id="6" name="Foliennummernplatzhalter 5"/>
          <p:cNvSpPr>
            <a:spLocks noGrp="1"/>
          </p:cNvSpPr>
          <p:nvPr>
            <p:ph type="sldNum" sz="quarter" idx="12"/>
          </p:nvPr>
        </p:nvSpPr>
        <p:spPr/>
        <p:txBody>
          <a:bodyPr/>
          <a:lstStyle/>
          <a:p>
            <a:r>
              <a:rPr lang="de-DE"/>
              <a:t>Seminar 2, Folie </a:t>
            </a:r>
            <a:fld id="{36D3B09D-BF5C-4FAA-9E48-7ECE80253682}" type="slidenum">
              <a:rPr lang="de-DE" smtClean="0"/>
              <a:pPr/>
              <a:t>6</a:t>
            </a:fld>
            <a:endParaRPr lang="de-DE" dirty="0"/>
          </a:p>
        </p:txBody>
      </p:sp>
    </p:spTree>
    <p:extLst>
      <p:ext uri="{BB962C8B-B14F-4D97-AF65-F5344CB8AC3E}">
        <p14:creationId xmlns:p14="http://schemas.microsoft.com/office/powerpoint/2010/main" val="4082074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anim calcmode="lin" valueType="num">
                                      <p:cBhvr additive="base">
                                        <p:cTn id="43"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16" end="16"/>
                                            </p:txEl>
                                          </p:spTgt>
                                        </p:tgtEl>
                                        <p:attrNameLst>
                                          <p:attrName>style.visibility</p:attrName>
                                        </p:attrNameLst>
                                      </p:cBhvr>
                                      <p:to>
                                        <p:strVal val="visible"/>
                                      </p:to>
                                    </p:set>
                                    <p:anim calcmode="lin" valueType="num">
                                      <p:cBhvr additive="base">
                                        <p:cTn id="49"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8" end="18"/>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850106"/>
          </a:xfrm>
        </p:spPr>
        <p:txBody>
          <a:bodyPr/>
          <a:lstStyle/>
          <a:p>
            <a:r>
              <a:rPr lang="de-DE" dirty="0"/>
              <a:t>Antike Produktionsweise</a:t>
            </a:r>
          </a:p>
        </p:txBody>
      </p:sp>
      <p:sp>
        <p:nvSpPr>
          <p:cNvPr id="3" name="Inhaltsplatzhalter 2"/>
          <p:cNvSpPr>
            <a:spLocks noGrp="1"/>
          </p:cNvSpPr>
          <p:nvPr>
            <p:ph idx="1"/>
          </p:nvPr>
        </p:nvSpPr>
        <p:spPr>
          <a:xfrm>
            <a:off x="467544" y="1052736"/>
            <a:ext cx="8229600" cy="5400600"/>
          </a:xfrm>
        </p:spPr>
        <p:txBody>
          <a:bodyPr>
            <a:normAutofit fontScale="62500" lnSpcReduction="20000"/>
          </a:bodyPr>
          <a:lstStyle/>
          <a:p>
            <a:r>
              <a:rPr lang="de-DE" sz="2300" dirty="0">
                <a:solidFill>
                  <a:srgbClr val="FF0000"/>
                </a:solidFill>
              </a:rPr>
              <a:t>Naturnutzung</a:t>
            </a:r>
            <a:r>
              <a:rPr lang="de-DE" sz="2300" dirty="0"/>
              <a:t>: </a:t>
            </a:r>
          </a:p>
          <a:p>
            <a:pPr lvl="1"/>
            <a:r>
              <a:rPr lang="de-DE" sz="2300" dirty="0"/>
              <a:t>Verschiedene lokale vorgefundene Natursysteme werden differenziert genutzt</a:t>
            </a:r>
          </a:p>
          <a:p>
            <a:pPr lvl="1"/>
            <a:r>
              <a:rPr lang="de-DE" sz="2300" dirty="0"/>
              <a:t>Grenze: wenn Reproduktion langfristig instabil. Vielfalt ermöglicht Ausgleich.</a:t>
            </a:r>
          </a:p>
          <a:p>
            <a:pPr lvl="1"/>
            <a:r>
              <a:rPr lang="de-DE" sz="2300" dirty="0">
                <a:sym typeface="Wingdings" panose="05000000000000000000" pitchFamily="2" charset="2"/>
              </a:rPr>
              <a:t>Erhebliche Veränderung der Natur (Wald wird zu Wiese und Acker, Steppe)</a:t>
            </a:r>
            <a:endParaRPr lang="de-DE" sz="2300" dirty="0"/>
          </a:p>
          <a:p>
            <a:r>
              <a:rPr lang="de-DE" sz="2300" dirty="0">
                <a:solidFill>
                  <a:srgbClr val="FF0000"/>
                </a:solidFill>
              </a:rPr>
              <a:t>Arbeitsteilung, Austausch, Handel</a:t>
            </a:r>
            <a:r>
              <a:rPr lang="de-DE" sz="2300" dirty="0"/>
              <a:t>: </a:t>
            </a:r>
          </a:p>
          <a:p>
            <a:pPr lvl="1" indent="-342900"/>
            <a:r>
              <a:rPr lang="de-DE" sz="2300" dirty="0"/>
              <a:t>Lokale Produktion plus vielfältiger </a:t>
            </a:r>
            <a:r>
              <a:rPr lang="de-DE" sz="2300" dirty="0" err="1"/>
              <a:t>ausgehnter</a:t>
            </a:r>
            <a:r>
              <a:rPr lang="de-DE" sz="2300" dirty="0"/>
              <a:t> Austausch durch lokale, regionale und überregionale Märkte. Spezialisierte Produktionsmittel</a:t>
            </a:r>
          </a:p>
          <a:p>
            <a:pPr lvl="1"/>
            <a:r>
              <a:rPr lang="de-DE" sz="2300" dirty="0"/>
              <a:t>Berufliche und ständische Differenzierung. Sklaven, persönliche Abhängigkeit und Demokratie: Gleichheit der Männer eines Gemeinwesens, nicht Fremde, nicht Frauen. </a:t>
            </a:r>
          </a:p>
          <a:p>
            <a:pPr lvl="1"/>
            <a:r>
              <a:rPr lang="de-DE" sz="2300" dirty="0"/>
              <a:t>Grundbedarf Hauswirtschaft, Austausch der Überschüsse und spezialisierter Güter</a:t>
            </a:r>
          </a:p>
          <a:p>
            <a:pPr lvl="1"/>
            <a:r>
              <a:rPr lang="de-DE" sz="2300" dirty="0"/>
              <a:t>Differenzierter vielfältiger Außenhandel, (Metall, Waffen, Menschen, spezielle Konsumgüter, Produktionsmittel,  Kulturgüter, Luxusgüter)</a:t>
            </a:r>
          </a:p>
          <a:p>
            <a:r>
              <a:rPr lang="de-DE" sz="2300" dirty="0">
                <a:solidFill>
                  <a:srgbClr val="FF0000"/>
                </a:solidFill>
              </a:rPr>
              <a:t>Mehrprodukt</a:t>
            </a:r>
          </a:p>
          <a:p>
            <a:pPr lvl="1"/>
            <a:r>
              <a:rPr lang="de-DE" sz="2300" dirty="0"/>
              <a:t>Systematisch Hoch. Verteidigung des Territoriums, Eroberung. Zusammenschlüsse mehrerer Städte. </a:t>
            </a:r>
          </a:p>
          <a:p>
            <a:r>
              <a:rPr lang="de-DE" sz="2300" dirty="0">
                <a:solidFill>
                  <a:srgbClr val="FF0000"/>
                </a:solidFill>
              </a:rPr>
              <a:t>Sozialstruktur</a:t>
            </a:r>
            <a:r>
              <a:rPr lang="de-DE" sz="2300" dirty="0"/>
              <a:t>: </a:t>
            </a:r>
          </a:p>
          <a:p>
            <a:pPr lvl="1"/>
            <a:r>
              <a:rPr lang="de-DE" sz="2300" dirty="0"/>
              <a:t>Stadt und Staat, Institutionell geregelte politische und militärische Machtausübung. Ständische und völkische soziale Unterschiede</a:t>
            </a:r>
          </a:p>
          <a:p>
            <a:r>
              <a:rPr lang="de-DE" sz="2300" dirty="0">
                <a:solidFill>
                  <a:srgbClr val="FF0000"/>
                </a:solidFill>
              </a:rPr>
              <a:t>Wachstum</a:t>
            </a:r>
            <a:r>
              <a:rPr lang="de-DE" sz="2300" dirty="0"/>
              <a:t>: </a:t>
            </a:r>
          </a:p>
          <a:p>
            <a:pPr lvl="1"/>
            <a:r>
              <a:rPr lang="de-DE" sz="2300" dirty="0"/>
              <a:t>Produktivitätssteigerung, Bevölkerungswachstum, Eroberung</a:t>
            </a:r>
          </a:p>
          <a:p>
            <a:r>
              <a:rPr lang="de-DE" sz="2300" dirty="0">
                <a:solidFill>
                  <a:srgbClr val="FF0000"/>
                </a:solidFill>
              </a:rPr>
              <a:t>Innovationen</a:t>
            </a:r>
          </a:p>
          <a:p>
            <a:pPr lvl="1"/>
            <a:r>
              <a:rPr lang="de-DE" sz="2300" dirty="0"/>
              <a:t>Spezialisierte und differenzierte Landwirtschaft und Handwerk, Waffen, Kriegsführung</a:t>
            </a:r>
          </a:p>
          <a:p>
            <a:r>
              <a:rPr lang="de-DE" sz="2300" dirty="0">
                <a:solidFill>
                  <a:srgbClr val="FF0000"/>
                </a:solidFill>
              </a:rPr>
              <a:t>Regionale Differenzierung</a:t>
            </a:r>
          </a:p>
          <a:p>
            <a:pPr lvl="1"/>
            <a:r>
              <a:rPr lang="de-DE" sz="2300" dirty="0"/>
              <a:t>Pfadabhängige Evolution der Wirtschaftsweise und der Kultur, Rekombinationseffekte</a:t>
            </a:r>
          </a:p>
          <a:p>
            <a:pPr lvl="1"/>
            <a:r>
              <a:rPr lang="de-DE" sz="2300" dirty="0"/>
              <a:t>differente Naturbedingungen spielen abnehmende Rolle, Versuch, die Naturbedingungen anzupassen.</a:t>
            </a:r>
          </a:p>
          <a:p>
            <a:endParaRPr lang="de-DE" dirty="0"/>
          </a:p>
        </p:txBody>
      </p:sp>
      <p:sp>
        <p:nvSpPr>
          <p:cNvPr id="4" name="Datumsplatzhalter 3"/>
          <p:cNvSpPr>
            <a:spLocks noGrp="1"/>
          </p:cNvSpPr>
          <p:nvPr>
            <p:ph type="dt" sz="half" idx="10"/>
          </p:nvPr>
        </p:nvSpPr>
        <p:spPr/>
        <p:txBody>
          <a:bodyPr/>
          <a:lstStyle/>
          <a:p>
            <a:r>
              <a:rPr lang="de-DE" dirty="0"/>
              <a:t>Hochschule Neubrandenburg    WS 2016/2017</a:t>
            </a:r>
          </a:p>
        </p:txBody>
      </p:sp>
      <p:sp>
        <p:nvSpPr>
          <p:cNvPr id="5" name="Fußzeilenplatzhalter 4"/>
          <p:cNvSpPr>
            <a:spLocks noGrp="1"/>
          </p:cNvSpPr>
          <p:nvPr>
            <p:ph type="ftr" sz="quarter" idx="11"/>
          </p:nvPr>
        </p:nvSpPr>
        <p:spPr/>
        <p:txBody>
          <a:bodyPr/>
          <a:lstStyle/>
          <a:p>
            <a:r>
              <a:rPr lang="de-DE"/>
              <a:t>Dr. Rainer Land: Regionalökonomie</a:t>
            </a:r>
          </a:p>
        </p:txBody>
      </p:sp>
      <p:sp>
        <p:nvSpPr>
          <p:cNvPr id="6" name="Foliennummernplatzhalter 5"/>
          <p:cNvSpPr>
            <a:spLocks noGrp="1"/>
          </p:cNvSpPr>
          <p:nvPr>
            <p:ph type="sldNum" sz="quarter" idx="12"/>
          </p:nvPr>
        </p:nvSpPr>
        <p:spPr/>
        <p:txBody>
          <a:bodyPr/>
          <a:lstStyle/>
          <a:p>
            <a:r>
              <a:rPr lang="de-DE"/>
              <a:t>Seminar 2, Folie </a:t>
            </a:r>
            <a:fld id="{36D3B09D-BF5C-4FAA-9E48-7ECE80253682}" type="slidenum">
              <a:rPr lang="de-DE" smtClean="0"/>
              <a:pPr/>
              <a:t>7</a:t>
            </a:fld>
            <a:endParaRPr lang="de-DE" dirty="0"/>
          </a:p>
        </p:txBody>
      </p:sp>
    </p:spTree>
    <p:extLst>
      <p:ext uri="{BB962C8B-B14F-4D97-AF65-F5344CB8AC3E}">
        <p14:creationId xmlns:p14="http://schemas.microsoft.com/office/powerpoint/2010/main" val="2115927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anim calcmode="lin" valueType="num">
                                      <p:cBhvr additive="base">
                                        <p:cTn id="43"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16" end="16"/>
                                            </p:txEl>
                                          </p:spTgt>
                                        </p:tgtEl>
                                        <p:attrNameLst>
                                          <p:attrName>style.visibility</p:attrName>
                                        </p:attrNameLst>
                                      </p:cBhvr>
                                      <p:to>
                                        <p:strVal val="visible"/>
                                      </p:to>
                                    </p:set>
                                    <p:anim calcmode="lin" valueType="num">
                                      <p:cBhvr additive="base">
                                        <p:cTn id="49"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8" end="18"/>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850106"/>
          </a:xfrm>
        </p:spPr>
        <p:txBody>
          <a:bodyPr/>
          <a:lstStyle/>
          <a:p>
            <a:r>
              <a:rPr lang="de-DE" dirty="0"/>
              <a:t>Europäischer Feudalismus</a:t>
            </a:r>
          </a:p>
        </p:txBody>
      </p:sp>
      <p:sp>
        <p:nvSpPr>
          <p:cNvPr id="3" name="Inhaltsplatzhalter 2"/>
          <p:cNvSpPr>
            <a:spLocks noGrp="1"/>
          </p:cNvSpPr>
          <p:nvPr>
            <p:ph idx="1"/>
          </p:nvPr>
        </p:nvSpPr>
        <p:spPr>
          <a:xfrm>
            <a:off x="467544" y="1052736"/>
            <a:ext cx="8229600" cy="5400600"/>
          </a:xfrm>
        </p:spPr>
        <p:txBody>
          <a:bodyPr>
            <a:normAutofit fontScale="55000" lnSpcReduction="20000"/>
          </a:bodyPr>
          <a:lstStyle/>
          <a:p>
            <a:r>
              <a:rPr lang="de-DE" sz="2300" dirty="0">
                <a:solidFill>
                  <a:srgbClr val="FF0000"/>
                </a:solidFill>
              </a:rPr>
              <a:t>Naturnutzung</a:t>
            </a:r>
            <a:r>
              <a:rPr lang="de-DE" sz="2300" dirty="0"/>
              <a:t>: </a:t>
            </a:r>
          </a:p>
          <a:p>
            <a:pPr lvl="1"/>
            <a:r>
              <a:rPr lang="de-DE" sz="2300" dirty="0"/>
              <a:t>Verschiedene lokale vorgefundene Natursysteme werden differenziert genutzt. (Dreifelderwirtschaft)</a:t>
            </a:r>
          </a:p>
          <a:p>
            <a:pPr lvl="1"/>
            <a:r>
              <a:rPr lang="de-DE" sz="2300" dirty="0"/>
              <a:t>Grenzen durch Differenzierung überwindbar. </a:t>
            </a:r>
          </a:p>
          <a:p>
            <a:pPr lvl="1"/>
            <a:r>
              <a:rPr lang="de-DE" sz="2300" dirty="0">
                <a:sym typeface="Wingdings" panose="05000000000000000000" pitchFamily="2" charset="2"/>
              </a:rPr>
              <a:t>Erhebliche Veränderung der Natur (Wald wird zu Wiese und Acker, Steppe). Wüstung kommt vor.</a:t>
            </a:r>
            <a:endParaRPr lang="de-DE" sz="2300" dirty="0"/>
          </a:p>
          <a:p>
            <a:r>
              <a:rPr lang="de-DE" sz="2300" dirty="0">
                <a:solidFill>
                  <a:srgbClr val="FF0000"/>
                </a:solidFill>
              </a:rPr>
              <a:t>Arbeitsteilung, Austausch, Handel</a:t>
            </a:r>
            <a:r>
              <a:rPr lang="de-DE" sz="2300" dirty="0"/>
              <a:t>: </a:t>
            </a:r>
          </a:p>
          <a:p>
            <a:pPr lvl="1" indent="-342900"/>
            <a:r>
              <a:rPr lang="de-DE" sz="2300" dirty="0"/>
              <a:t>Feudale Landwirtschaft durch Güter und abhängige Bauern: Kleine Eigenwirtschaft und Fronarbeit</a:t>
            </a:r>
          </a:p>
          <a:p>
            <a:pPr lvl="1" indent="-342900"/>
            <a:r>
              <a:rPr lang="de-DE" sz="2300" dirty="0"/>
              <a:t>Feudale Städte mit Zunft und Selbstverwaltung</a:t>
            </a:r>
          </a:p>
          <a:p>
            <a:pPr lvl="1" indent="-342900"/>
            <a:r>
              <a:rPr lang="de-DE" sz="2300" dirty="0"/>
              <a:t>Militärische Oberschicht (Staat) sichert Ressourcenzugang. </a:t>
            </a:r>
            <a:r>
              <a:rPr lang="de-DE" sz="2300" dirty="0" err="1"/>
              <a:t>Gefolgschaften</a:t>
            </a:r>
            <a:r>
              <a:rPr lang="de-DE" sz="2300" dirty="0"/>
              <a:t> </a:t>
            </a:r>
          </a:p>
          <a:p>
            <a:pPr lvl="1" indent="-342900"/>
            <a:r>
              <a:rPr lang="de-DE" sz="2300" dirty="0"/>
              <a:t>Lokale Produktion plus vielfältiger </a:t>
            </a:r>
            <a:r>
              <a:rPr lang="de-DE" sz="2300" dirty="0" err="1"/>
              <a:t>ausgehnter</a:t>
            </a:r>
            <a:r>
              <a:rPr lang="de-DE" sz="2300" dirty="0"/>
              <a:t> Austausch durch lokale, regionale und überregionale Märkte. Spezialisierte Produktionsmittel</a:t>
            </a:r>
          </a:p>
          <a:p>
            <a:pPr lvl="1"/>
            <a:r>
              <a:rPr lang="de-DE" sz="2300" dirty="0"/>
              <a:t>Berufliche und ständische Differenzierung. Persönliche Abhängigkeit. </a:t>
            </a:r>
          </a:p>
          <a:p>
            <a:pPr lvl="1"/>
            <a:r>
              <a:rPr lang="de-DE" sz="2300" dirty="0"/>
              <a:t>Grundbedarf Hauswirtschaft. Fron und Dienst für übergreifende Arbeiten. </a:t>
            </a:r>
          </a:p>
          <a:p>
            <a:pPr lvl="1"/>
            <a:r>
              <a:rPr lang="de-DE" sz="2300" dirty="0"/>
              <a:t>Außenhandel</a:t>
            </a:r>
          </a:p>
          <a:p>
            <a:r>
              <a:rPr lang="de-DE" sz="2300" dirty="0">
                <a:solidFill>
                  <a:srgbClr val="FF0000"/>
                </a:solidFill>
              </a:rPr>
              <a:t>Mehrprodukt</a:t>
            </a:r>
          </a:p>
          <a:p>
            <a:pPr lvl="1"/>
            <a:r>
              <a:rPr lang="de-DE" sz="2300" dirty="0"/>
              <a:t>Systematisch Hoch. Verteidigung des Territoriums, Eroberung. Zusammenschlüsse mehrerer Städte. Oberschicht, Luxus, Religion</a:t>
            </a:r>
          </a:p>
          <a:p>
            <a:r>
              <a:rPr lang="de-DE" sz="2300" dirty="0">
                <a:solidFill>
                  <a:srgbClr val="FF0000"/>
                </a:solidFill>
              </a:rPr>
              <a:t>Sozialstruktur</a:t>
            </a:r>
            <a:r>
              <a:rPr lang="de-DE" sz="2300" dirty="0"/>
              <a:t>: </a:t>
            </a:r>
          </a:p>
          <a:p>
            <a:pPr lvl="1"/>
            <a:r>
              <a:rPr lang="de-DE" sz="2300" dirty="0"/>
              <a:t>Stadt, Dorf, Land. Staat, Institutionell geregelte politische und militärische Machtausübung. Ständische soziale Unterschiede</a:t>
            </a:r>
          </a:p>
          <a:p>
            <a:r>
              <a:rPr lang="de-DE" sz="2300" dirty="0">
                <a:solidFill>
                  <a:srgbClr val="FF0000"/>
                </a:solidFill>
              </a:rPr>
              <a:t>Wachstum</a:t>
            </a:r>
            <a:r>
              <a:rPr lang="de-DE" sz="2300" dirty="0"/>
              <a:t>: </a:t>
            </a:r>
          </a:p>
          <a:p>
            <a:pPr lvl="1"/>
            <a:r>
              <a:rPr lang="de-DE" sz="2300" dirty="0"/>
              <a:t>Bedingt Produktivitätssteigerung, bedingt Bevölkerungswachstum, Eroberung und Verluste</a:t>
            </a:r>
          </a:p>
          <a:p>
            <a:r>
              <a:rPr lang="de-DE" sz="2300" dirty="0">
                <a:solidFill>
                  <a:srgbClr val="FF0000"/>
                </a:solidFill>
              </a:rPr>
              <a:t>Innovationen</a:t>
            </a:r>
          </a:p>
          <a:p>
            <a:pPr lvl="1"/>
            <a:r>
              <a:rPr lang="de-DE" sz="2300" dirty="0"/>
              <a:t>Wenig in Landwirtschaft, viel im Handwerk und Bauwesen: neue Techniken</a:t>
            </a:r>
          </a:p>
          <a:p>
            <a:r>
              <a:rPr lang="de-DE" sz="2300" dirty="0">
                <a:solidFill>
                  <a:srgbClr val="FF0000"/>
                </a:solidFill>
              </a:rPr>
              <a:t>Regionale Differenzierung</a:t>
            </a:r>
          </a:p>
          <a:p>
            <a:pPr lvl="1"/>
            <a:r>
              <a:rPr lang="de-DE" sz="2300" dirty="0"/>
              <a:t>Pfadabhängige Evolution der Wirtschaftsweise und der Kultur, Rekombinationseffekte</a:t>
            </a:r>
          </a:p>
          <a:p>
            <a:pPr lvl="1"/>
            <a:r>
              <a:rPr lang="de-DE" sz="2300" dirty="0"/>
              <a:t>differente Naturbedingungen spielen abnehmende Rolle, Versuch, die Naturbedingungen anzupassen.</a:t>
            </a:r>
          </a:p>
          <a:p>
            <a:endParaRPr lang="de-DE" dirty="0"/>
          </a:p>
        </p:txBody>
      </p:sp>
      <p:sp>
        <p:nvSpPr>
          <p:cNvPr id="4" name="Datumsplatzhalter 3"/>
          <p:cNvSpPr>
            <a:spLocks noGrp="1"/>
          </p:cNvSpPr>
          <p:nvPr>
            <p:ph type="dt" sz="half" idx="10"/>
          </p:nvPr>
        </p:nvSpPr>
        <p:spPr/>
        <p:txBody>
          <a:bodyPr/>
          <a:lstStyle/>
          <a:p>
            <a:r>
              <a:rPr lang="de-DE" dirty="0"/>
              <a:t>Hochschule Neubrandenburg    WS 2016/2017</a:t>
            </a:r>
          </a:p>
        </p:txBody>
      </p:sp>
      <p:sp>
        <p:nvSpPr>
          <p:cNvPr id="5" name="Fußzeilenplatzhalter 4"/>
          <p:cNvSpPr>
            <a:spLocks noGrp="1"/>
          </p:cNvSpPr>
          <p:nvPr>
            <p:ph type="ftr" sz="quarter" idx="11"/>
          </p:nvPr>
        </p:nvSpPr>
        <p:spPr/>
        <p:txBody>
          <a:bodyPr/>
          <a:lstStyle/>
          <a:p>
            <a:r>
              <a:rPr lang="de-DE"/>
              <a:t>Dr. Rainer Land: Regionalökonomie</a:t>
            </a:r>
          </a:p>
        </p:txBody>
      </p:sp>
      <p:sp>
        <p:nvSpPr>
          <p:cNvPr id="6" name="Foliennummernplatzhalter 5"/>
          <p:cNvSpPr>
            <a:spLocks noGrp="1"/>
          </p:cNvSpPr>
          <p:nvPr>
            <p:ph type="sldNum" sz="quarter" idx="12"/>
          </p:nvPr>
        </p:nvSpPr>
        <p:spPr/>
        <p:txBody>
          <a:bodyPr/>
          <a:lstStyle/>
          <a:p>
            <a:r>
              <a:rPr lang="de-DE"/>
              <a:t>Seminar 2, Folie </a:t>
            </a:r>
            <a:fld id="{36D3B09D-BF5C-4FAA-9E48-7ECE80253682}" type="slidenum">
              <a:rPr lang="de-DE" smtClean="0"/>
              <a:pPr/>
              <a:t>8</a:t>
            </a:fld>
            <a:endParaRPr lang="de-DE" dirty="0"/>
          </a:p>
        </p:txBody>
      </p:sp>
    </p:spTree>
    <p:extLst>
      <p:ext uri="{BB962C8B-B14F-4D97-AF65-F5344CB8AC3E}">
        <p14:creationId xmlns:p14="http://schemas.microsoft.com/office/powerpoint/2010/main" val="2229179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19" end="19"/>
                                            </p:txEl>
                                          </p:spTgt>
                                        </p:tgtEl>
                                        <p:attrNameLst>
                                          <p:attrName>style.visibility</p:attrName>
                                        </p:attrNameLst>
                                      </p:cBhvr>
                                      <p:to>
                                        <p:strVal val="visible"/>
                                      </p:to>
                                    </p:set>
                                    <p:anim calcmode="lin" valueType="num">
                                      <p:cBhvr additive="base">
                                        <p:cTn id="23" dur="500" fill="hold"/>
                                        <p:tgtEl>
                                          <p:spTgt spid="3">
                                            <p:txEl>
                                              <p:pRg st="19" end="19"/>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19" end="19"/>
                                            </p:txEl>
                                          </p:spTgt>
                                        </p:tgtEl>
                                        <p:attrNameLst>
                                          <p:attrName>ppt_y</p:attrName>
                                        </p:attrNameLst>
                                      </p:cBhvr>
                                      <p:tavLst>
                                        <p:tav tm="0">
                                          <p:val>
                                            <p:strVal val="1+#ppt_h/2"/>
                                          </p:val>
                                        </p:tav>
                                        <p:tav tm="100000">
                                          <p:val>
                                            <p:strVal val="#ppt_y"/>
                                          </p:val>
                                        </p:tav>
                                      </p:tavLst>
                                    </p:anim>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17" end="17"/>
                                            </p:txEl>
                                          </p:spTgt>
                                        </p:tgtEl>
                                        <p:attrNameLst>
                                          <p:attrName>style.visibility</p:attrName>
                                        </p:attrNameLst>
                                      </p:cBhvr>
                                      <p:to>
                                        <p:strVal val="visible"/>
                                      </p:to>
                                    </p:set>
                                    <p:anim calcmode="lin" valueType="num">
                                      <p:cBhvr additive="base">
                                        <p:cTn id="49" dur="5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7" end="1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21" end="21"/>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
                                            <p:txEl>
                                              <p:pRg st="22" end="2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90066"/>
          </a:xfrm>
        </p:spPr>
        <p:txBody>
          <a:bodyPr/>
          <a:lstStyle/>
          <a:p>
            <a:r>
              <a:rPr lang="de-DE" dirty="0"/>
              <a:t>Kapitalistische Industrialisierung 1</a:t>
            </a:r>
          </a:p>
        </p:txBody>
      </p:sp>
      <p:sp>
        <p:nvSpPr>
          <p:cNvPr id="3" name="Inhaltsplatzhalter 2"/>
          <p:cNvSpPr>
            <a:spLocks noGrp="1"/>
          </p:cNvSpPr>
          <p:nvPr>
            <p:ph idx="1"/>
          </p:nvPr>
        </p:nvSpPr>
        <p:spPr>
          <a:xfrm>
            <a:off x="467544" y="1052736"/>
            <a:ext cx="8229600" cy="5400600"/>
          </a:xfrm>
        </p:spPr>
        <p:txBody>
          <a:bodyPr>
            <a:noAutofit/>
          </a:bodyPr>
          <a:lstStyle/>
          <a:p>
            <a:r>
              <a:rPr lang="de-DE" sz="1600" dirty="0">
                <a:solidFill>
                  <a:srgbClr val="FF0000"/>
                </a:solidFill>
              </a:rPr>
              <a:t>Naturnutzung</a:t>
            </a:r>
            <a:r>
              <a:rPr lang="de-DE" sz="1600" dirty="0"/>
              <a:t>: </a:t>
            </a:r>
          </a:p>
          <a:p>
            <a:pPr lvl="1"/>
            <a:r>
              <a:rPr lang="de-DE" sz="1600" dirty="0"/>
              <a:t>Industrie: Isolation und Rekombination von natürlichen Wirkprinzipien. Produkte sind nicht mehr modifizierte Naturprodukte, sondern Dinge, die es so in der Natur nicht gibt.  Rohstoffe und Wirkprinzipien statt vorgefundene Natursysteme. </a:t>
            </a:r>
          </a:p>
          <a:p>
            <a:pPr lvl="1"/>
            <a:r>
              <a:rPr lang="de-DE" sz="1600" dirty="0"/>
              <a:t>Serien und Massenproduktion durch systematische </a:t>
            </a:r>
            <a:r>
              <a:rPr lang="de-DE" sz="1600" dirty="0" err="1"/>
              <a:t>Kopienproduktion</a:t>
            </a:r>
            <a:r>
              <a:rPr lang="de-DE" sz="1600" dirty="0"/>
              <a:t> (Maschinen). </a:t>
            </a:r>
          </a:p>
          <a:p>
            <a:pPr lvl="1"/>
            <a:r>
              <a:rPr lang="de-DE" sz="1600" dirty="0"/>
              <a:t>Tendenz zur Industrialisierung auch der Landwirtschaft (mit Grenzen)</a:t>
            </a:r>
          </a:p>
          <a:p>
            <a:pPr lvl="1"/>
            <a:r>
              <a:rPr lang="de-DE" sz="1600" dirty="0">
                <a:sym typeface="Wingdings" panose="05000000000000000000" pitchFamily="2" charset="2"/>
              </a:rPr>
              <a:t>Erhebliche Veränderung: Industriestädte, Bergbau, Deponien</a:t>
            </a:r>
            <a:endParaRPr lang="de-DE" sz="1600" dirty="0"/>
          </a:p>
          <a:p>
            <a:r>
              <a:rPr lang="de-DE" sz="1600" dirty="0">
                <a:solidFill>
                  <a:srgbClr val="FF0000"/>
                </a:solidFill>
              </a:rPr>
              <a:t>Arbeitsteilung, Austausch, Handel</a:t>
            </a:r>
            <a:r>
              <a:rPr lang="de-DE" sz="1600" dirty="0"/>
              <a:t>: </a:t>
            </a:r>
          </a:p>
          <a:p>
            <a:pPr lvl="1" indent="-342900"/>
            <a:r>
              <a:rPr lang="de-DE" sz="1600" dirty="0"/>
              <a:t>Mehrzahl der Produkte gehen durch Austausch. </a:t>
            </a:r>
          </a:p>
          <a:p>
            <a:pPr lvl="1" indent="-342900"/>
            <a:r>
              <a:rPr lang="de-DE" sz="1600" dirty="0"/>
              <a:t>Gesellschaftliche Produktion. Fabrik als gesellschaftlich erzeugter Gesamtarbeiter</a:t>
            </a:r>
          </a:p>
          <a:p>
            <a:pPr lvl="1" indent="-342900"/>
            <a:r>
              <a:rPr lang="de-DE" sz="1600" dirty="0"/>
              <a:t>Lohnarbeit und Kapital</a:t>
            </a:r>
          </a:p>
          <a:p>
            <a:pPr lvl="1" indent="-342900"/>
            <a:r>
              <a:rPr lang="de-DE" sz="1600" dirty="0"/>
              <a:t>Reduzierte Hauswirtschaft: Eigenarbeit wird zur Reproduktionsarbeit. Später weitere Reduzierung des Anteils. </a:t>
            </a:r>
          </a:p>
          <a:p>
            <a:pPr lvl="1" indent="-342900"/>
            <a:r>
              <a:rPr lang="de-DE" sz="1600" dirty="0"/>
              <a:t>Staat von Wirtschaft tendenziell getrennt. </a:t>
            </a:r>
          </a:p>
          <a:p>
            <a:pPr lvl="1"/>
            <a:r>
              <a:rPr lang="de-DE" sz="1600" dirty="0"/>
              <a:t>Außenhandel</a:t>
            </a:r>
          </a:p>
          <a:p>
            <a:r>
              <a:rPr lang="de-DE" sz="1600" dirty="0">
                <a:solidFill>
                  <a:srgbClr val="FF0000"/>
                </a:solidFill>
              </a:rPr>
              <a:t>Mehrprodukt</a:t>
            </a:r>
          </a:p>
          <a:p>
            <a:pPr lvl="1"/>
            <a:r>
              <a:rPr lang="de-DE" sz="1600" dirty="0"/>
              <a:t>Systematisch Hoch. Investition. Staat. Krieg um Ressourcenzugang</a:t>
            </a:r>
          </a:p>
        </p:txBody>
      </p:sp>
      <p:sp>
        <p:nvSpPr>
          <p:cNvPr id="4" name="Datumsplatzhalter 3"/>
          <p:cNvSpPr>
            <a:spLocks noGrp="1"/>
          </p:cNvSpPr>
          <p:nvPr>
            <p:ph type="dt" sz="half" idx="10"/>
          </p:nvPr>
        </p:nvSpPr>
        <p:spPr/>
        <p:txBody>
          <a:bodyPr/>
          <a:lstStyle/>
          <a:p>
            <a:r>
              <a:rPr lang="de-DE" dirty="0"/>
              <a:t>Hochschule Neubrandenburg    WS 2016/2017</a:t>
            </a:r>
          </a:p>
        </p:txBody>
      </p:sp>
      <p:sp>
        <p:nvSpPr>
          <p:cNvPr id="5" name="Fußzeilenplatzhalter 4"/>
          <p:cNvSpPr>
            <a:spLocks noGrp="1"/>
          </p:cNvSpPr>
          <p:nvPr>
            <p:ph type="ftr" sz="quarter" idx="11"/>
          </p:nvPr>
        </p:nvSpPr>
        <p:spPr/>
        <p:txBody>
          <a:bodyPr/>
          <a:lstStyle/>
          <a:p>
            <a:r>
              <a:rPr lang="de-DE"/>
              <a:t>Dr. Rainer Land: Regionalökonomie</a:t>
            </a:r>
          </a:p>
        </p:txBody>
      </p:sp>
      <p:sp>
        <p:nvSpPr>
          <p:cNvPr id="6" name="Foliennummernplatzhalter 5"/>
          <p:cNvSpPr>
            <a:spLocks noGrp="1"/>
          </p:cNvSpPr>
          <p:nvPr>
            <p:ph type="sldNum" sz="quarter" idx="12"/>
          </p:nvPr>
        </p:nvSpPr>
        <p:spPr/>
        <p:txBody>
          <a:bodyPr/>
          <a:lstStyle/>
          <a:p>
            <a:r>
              <a:rPr lang="de-DE"/>
              <a:t>Seminar 2, Folie </a:t>
            </a:r>
            <a:fld id="{36D3B09D-BF5C-4FAA-9E48-7ECE80253682}" type="slidenum">
              <a:rPr lang="de-DE" smtClean="0"/>
              <a:pPr/>
              <a:t>9</a:t>
            </a:fld>
            <a:endParaRPr lang="de-DE" dirty="0"/>
          </a:p>
        </p:txBody>
      </p:sp>
    </p:spTree>
    <p:extLst>
      <p:ext uri="{BB962C8B-B14F-4D97-AF65-F5344CB8AC3E}">
        <p14:creationId xmlns:p14="http://schemas.microsoft.com/office/powerpoint/2010/main" val="1650353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4589</Words>
  <Application>Microsoft Office PowerPoint</Application>
  <PresentationFormat>Bildschirmpräsentation (4:3)</PresentationFormat>
  <Paragraphs>610</Paragraphs>
  <Slides>45</Slides>
  <Notes>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45</vt:i4>
      </vt:variant>
    </vt:vector>
  </HeadingPairs>
  <TitlesOfParts>
    <vt:vector size="49" baseType="lpstr">
      <vt:lpstr>Arial</vt:lpstr>
      <vt:lpstr>Calibri</vt:lpstr>
      <vt:lpstr>Wingdings</vt:lpstr>
      <vt:lpstr>Larissa</vt:lpstr>
      <vt:lpstr>Regionalökonomie Hochschule Neubrandenburg WS 2016/2017</vt:lpstr>
      <vt:lpstr>Historische Produktionsweisen (Jarek Diamond)</vt:lpstr>
      <vt:lpstr>Jäger und Sammler</vt:lpstr>
      <vt:lpstr>Nomadische Viehzüchter (Beispiel Mongolen)</vt:lpstr>
      <vt:lpstr>Ackerbau, Beispiel europ. Brandwirtschaft</vt:lpstr>
      <vt:lpstr>Asiatische Produktionsweise</vt:lpstr>
      <vt:lpstr>Antike Produktionsweise</vt:lpstr>
      <vt:lpstr>Europäischer Feudalismus</vt:lpstr>
      <vt:lpstr>Kapitalistische Industrialisierung 1</vt:lpstr>
      <vt:lpstr>Kapitalistische Industrialisierung 2</vt:lpstr>
      <vt:lpstr>Vormoderne Wirtschaftsweisen</vt:lpstr>
      <vt:lpstr>Wirtschaft = Gesellschaftliche Produktion + Zirkulation</vt:lpstr>
      <vt:lpstr>Wirtschaft: Vormoderne – Moderne vorkapitalistische - kapitalistische</vt:lpstr>
      <vt:lpstr>Wirtschaft: Vormoderne – Moderne vorkapitalistische - kapitalistische</vt:lpstr>
      <vt:lpstr>Moderne Wirtschaft</vt:lpstr>
      <vt:lpstr>Volkswirtschaftslehre</vt:lpstr>
      <vt:lpstr>Wie abgrenzen? Volkswirtschaft,  Weltwirtschaft, Regionalwirtschaft?</vt:lpstr>
      <vt:lpstr>Vergesellschaftete Produktion: Moderne</vt:lpstr>
      <vt:lpstr>Volkswirtschaft: Kreislauf, Reproduktion</vt:lpstr>
      <vt:lpstr>Input                 Output</vt:lpstr>
      <vt:lpstr>Volkswirtschaft: Kreislauf, Reproduktion</vt:lpstr>
      <vt:lpstr>Kreislauf der Produktionsmittel</vt:lpstr>
      <vt:lpstr>Kreislauf der Lohnarbeit</vt:lpstr>
      <vt:lpstr>Kreislauf des Ökokapitals:  Nutzung von Naturressourcen</vt:lpstr>
      <vt:lpstr>Volkswirtschaft: Kreislauf, Reproduktion</vt:lpstr>
      <vt:lpstr>Reproduktion und Wachstum:  identische Reproduktion</vt:lpstr>
      <vt:lpstr>Preise</vt:lpstr>
      <vt:lpstr>Preise nach Sraffa</vt:lpstr>
      <vt:lpstr>Preise sind nur bei identischer Reproduktion objektiv und eindeutig! Nach Sraffa:</vt:lpstr>
      <vt:lpstr>Sraffas einfachstes Modell mit drei Produktionsfunktionen</vt:lpstr>
      <vt:lpstr>Sraffas einfachstes Modell mit drei Produktionsfunktionen</vt:lpstr>
      <vt:lpstr>Aber bei Mehrprodukt?</vt:lpstr>
      <vt:lpstr>Reproduktion und Wachstum:  Mehrprodukt und Akkumulation</vt:lpstr>
      <vt:lpstr>Aber bei Innovationen? </vt:lpstr>
      <vt:lpstr>Intensiv (erweiterte) Reproduktion</vt:lpstr>
      <vt:lpstr>Was ist wirtschaftliche Entwicklung (1)</vt:lpstr>
      <vt:lpstr>Was ist wirtschaftliche Entwicklung (3)</vt:lpstr>
      <vt:lpstr>Reproduktion und Entwicklung</vt:lpstr>
      <vt:lpstr>Regime wirtschaftlicher Entwicklung (2)  stark vereinfacht</vt:lpstr>
      <vt:lpstr>Regime wirtschaftlicher Entwicklung (3)  stark vereinfacht</vt:lpstr>
      <vt:lpstr>Ursachen des Niedergangs des fordistischen Teilhabekapitalismus</vt:lpstr>
      <vt:lpstr>Ist ein neues Regime wirtschaftlicher Entwicklung möglich? Es ist denkbar!</vt:lpstr>
      <vt:lpstr>Entwicklung ohne Wachstum!</vt:lpstr>
      <vt:lpstr>Entwicklung ohne Wachstum!</vt:lpstr>
      <vt:lpstr>Entwicklung ohne Wachstum?</vt:lpstr>
    </vt:vector>
  </TitlesOfParts>
  <Company>Thünen-Institut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Rainer Land</dc:creator>
  <cp:lastModifiedBy>Rainer Land</cp:lastModifiedBy>
  <cp:revision>71</cp:revision>
  <dcterms:created xsi:type="dcterms:W3CDTF">2013-09-26T06:47:33Z</dcterms:created>
  <dcterms:modified xsi:type="dcterms:W3CDTF">2016-10-06T08:45:45Z</dcterms:modified>
</cp:coreProperties>
</file>