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3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77C31-FD76-4688-8A24-5BF7E1806C22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867D-DE64-4230-A70F-8A25A67B7C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6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022A9-F4D4-4B0A-AC74-33158984DCE9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3F53-2B52-4C08-9D3D-1233761047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04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C3F53-2B52-4C08-9D3D-12337610471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3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91880" y="6356350"/>
            <a:ext cx="252792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Nr. 6 + 7,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>
            <a:lvl1pPr algn="l">
              <a:defRPr sz="3200" u="sng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30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D3B09D-BF5C-4FAA-9E48-7ECE802536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3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8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1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83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26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251520" y="63093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Hochschule Neubrandenburg    WS 2016/2017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8520" y="630932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r"/>
            <a:r>
              <a:rPr lang="de-DE"/>
              <a:t>Dr. Rainer Land: Regionalökonomie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47520" y="630932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r>
              <a:rPr lang="de-DE" dirty="0"/>
              <a:t>Seminar Nr. 6 + 7,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7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9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/>
          </p:nvPr>
        </p:nvSpPr>
        <p:spPr>
          <a:xfrm>
            <a:off x="704513" y="188640"/>
            <a:ext cx="7772400" cy="2592288"/>
          </a:xfrm>
        </p:spPr>
        <p:txBody>
          <a:bodyPr/>
          <a:lstStyle/>
          <a:p>
            <a:r>
              <a:rPr lang="de-DE" dirty="0"/>
              <a:t>Regionalökonomie</a:t>
            </a:r>
            <a:br>
              <a:rPr lang="de-DE" dirty="0"/>
            </a:br>
            <a:r>
              <a:rPr lang="de-DE" sz="2000" dirty="0"/>
              <a:t>Hochschule Neubrandenburg</a:t>
            </a:r>
            <a:br>
              <a:rPr lang="de-DE" sz="2000" dirty="0"/>
            </a:br>
            <a:r>
              <a:rPr lang="de-DE" sz="2000" dirty="0"/>
              <a:t>WS 2016/2017</a:t>
            </a:r>
            <a:endParaRPr lang="de-DE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1199441" y="2708920"/>
            <a:ext cx="6688832" cy="2088232"/>
          </a:xfrm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tx1"/>
                </a:solidFill>
              </a:rPr>
              <a:t>Dr. Rainer Land</a:t>
            </a:r>
          </a:p>
          <a:p>
            <a:r>
              <a:rPr lang="de-DE" dirty="0" err="1">
                <a:solidFill>
                  <a:schemeClr val="tx1"/>
                </a:solidFill>
              </a:rPr>
              <a:t>Thünen</a:t>
            </a:r>
            <a:r>
              <a:rPr lang="de-DE" dirty="0">
                <a:solidFill>
                  <a:schemeClr val="tx1"/>
                </a:solidFill>
              </a:rPr>
              <a:t>-Institut </a:t>
            </a:r>
            <a:r>
              <a:rPr lang="de-DE" dirty="0" err="1">
                <a:solidFill>
                  <a:schemeClr val="tx1"/>
                </a:solidFill>
              </a:rPr>
              <a:t>Bollewick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Folien, Unterlagen, Materialien auf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www.rla-texte.de/Lehre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2015/2015</a:t>
            </a: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Regionale Cluster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02387"/>
            <a:ext cx="2968050" cy="103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77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Ausgeglichen / unausgeglichen</a:t>
            </a:r>
            <a:br>
              <a:rPr lang="de-DE" dirty="0"/>
            </a:br>
            <a:r>
              <a:rPr lang="de-DE" dirty="0"/>
              <a:t>Beispiel bei 50%: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dirty="0"/>
              <a:t>Lokale Unternehmen brauchen 50% externe Güter und 50 % lokale</a:t>
            </a:r>
          </a:p>
          <a:p>
            <a:r>
              <a:rPr lang="de-DE" sz="2400" dirty="0"/>
              <a:t>Exportunternehmen benötigen 50% lokale Güter und 50% importierte</a:t>
            </a:r>
          </a:p>
          <a:p>
            <a:r>
              <a:rPr lang="de-DE" sz="2400" dirty="0"/>
              <a:t>Dann folgt: Export muss 50% der Wertschöpfung ausmachen, damit alle zu importierenden Güter bezahlt werden können-</a:t>
            </a:r>
          </a:p>
          <a:p>
            <a:r>
              <a:rPr lang="de-DE" sz="2400" dirty="0"/>
              <a:t>Alternativ:</a:t>
            </a:r>
          </a:p>
          <a:p>
            <a:r>
              <a:rPr lang="de-DE" sz="2400" dirty="0"/>
              <a:t>Exportindustrie handelbare Güter macht nur 20 % aus.</a:t>
            </a:r>
            <a:br>
              <a:rPr lang="de-DE" sz="2400" dirty="0"/>
            </a:br>
            <a:r>
              <a:rPr lang="de-DE" sz="2400" dirty="0"/>
              <a:t>30% der lokalen Güter kann nicht bezahlt werden.</a:t>
            </a:r>
          </a:p>
          <a:p>
            <a:r>
              <a:rPr lang="de-DE" sz="2400" dirty="0"/>
              <a:t>Was passiert dann? Lokale Wirtschaft schrumpft</a:t>
            </a:r>
          </a:p>
          <a:p>
            <a:r>
              <a:rPr lang="de-DE" sz="2400" dirty="0"/>
              <a:t>Oder Ausgleich durch Transfers:</a:t>
            </a:r>
            <a:br>
              <a:rPr lang="de-DE" sz="2400" dirty="0"/>
            </a:br>
            <a:r>
              <a:rPr lang="de-DE" sz="2400" dirty="0"/>
              <a:t>Pendler, Sozialtransfers, Förderung, Regionalausgleich</a:t>
            </a:r>
          </a:p>
          <a:p>
            <a:r>
              <a:rPr lang="de-DE" sz="2400" dirty="0"/>
              <a:t>Es gibt Cluster mit Überschüssen, die Transfers zahlen müssen und solche mit zu schwachem überregionalem Export, die </a:t>
            </a:r>
            <a:r>
              <a:rPr lang="de-DE" sz="2400" dirty="0" err="1"/>
              <a:t>oihre</a:t>
            </a:r>
            <a:r>
              <a:rPr lang="de-DE" sz="2400" dirty="0"/>
              <a:t> lokale Wirtschaft nur  mit externen Transfers erhalten können.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54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9105" y="1538555"/>
            <a:ext cx="5437069" cy="45600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571" y="2443849"/>
            <a:ext cx="810838" cy="8047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Regionale Cluster hohe Arbeitsteilung</a:t>
            </a:r>
            <a:br>
              <a:rPr lang="de-DE" dirty="0"/>
            </a:br>
            <a:br>
              <a:rPr lang="de-DE" sz="1800" u="none" dirty="0"/>
            </a:br>
            <a:r>
              <a:rPr lang="de-DE" sz="1800" u="none" dirty="0"/>
              <a:t>lokale Güter </a:t>
            </a:r>
            <a:r>
              <a:rPr lang="de-DE" sz="1800" u="none" dirty="0" err="1"/>
              <a:t>ca</a:t>
            </a:r>
            <a:r>
              <a:rPr lang="de-DE" sz="1800" u="none" dirty="0"/>
              <a:t> 50%,                                   überregional handelbare Güter: Import 50%, 					Export nur 20 %. Defizit 30%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6" name="Nach unten gekrümmter Pfeil 15"/>
          <p:cNvSpPr/>
          <p:nvPr/>
        </p:nvSpPr>
        <p:spPr>
          <a:xfrm>
            <a:off x="1772290" y="2905889"/>
            <a:ext cx="1828110" cy="5682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4719416" y="1628298"/>
            <a:ext cx="3626671" cy="59449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213409" y="1675293"/>
            <a:ext cx="226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solidFill>
                  <a:schemeClr val="bg1"/>
                </a:solidFill>
              </a:rPr>
              <a:t>überregionaler Export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6466688" y="2648440"/>
            <a:ext cx="2154682" cy="12282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259785" y="260177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Geld</a:t>
            </a:r>
          </a:p>
        </p:txBody>
      </p:sp>
      <p:sp>
        <p:nvSpPr>
          <p:cNvPr id="8" name="Ellipse 7"/>
          <p:cNvSpPr/>
          <p:nvPr/>
        </p:nvSpPr>
        <p:spPr>
          <a:xfrm>
            <a:off x="3061169" y="1629878"/>
            <a:ext cx="1202526" cy="11654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741" y="2095699"/>
            <a:ext cx="810838" cy="80474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053" y="1693328"/>
            <a:ext cx="542211" cy="53813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48" y="2825138"/>
            <a:ext cx="534579" cy="5305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672667" y="1748136"/>
            <a:ext cx="25612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Lokal angesiedelte Produzenten überregional handelbarer Güter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</a:t>
            </a:r>
            <a:r>
              <a:rPr lang="de-DE" dirty="0">
                <a:solidFill>
                  <a:srgbClr val="FF0000"/>
                </a:solidFill>
              </a:rPr>
              <a:t>Lokaler Handel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92846" y="3363982"/>
            <a:ext cx="3139593" cy="1835055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043662" y="3819844"/>
            <a:ext cx="23024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Produktionsmittel</a:t>
            </a:r>
          </a:p>
          <a:p>
            <a:r>
              <a:rPr lang="de-DE" u="sng" dirty="0">
                <a:solidFill>
                  <a:schemeClr val="bg1"/>
                </a:solidFill>
              </a:rPr>
              <a:t>Überregionaler Import</a:t>
            </a:r>
          </a:p>
          <a:p>
            <a:r>
              <a:rPr lang="de-DE" sz="1600" dirty="0"/>
              <a:t>Konsumgüter</a:t>
            </a:r>
          </a:p>
        </p:txBody>
      </p:sp>
      <p:sp>
        <p:nvSpPr>
          <p:cNvPr id="14" name="Pfeil nach links und oben 13"/>
          <p:cNvSpPr/>
          <p:nvPr/>
        </p:nvSpPr>
        <p:spPr>
          <a:xfrm>
            <a:off x="3420256" y="2803387"/>
            <a:ext cx="2071788" cy="1840267"/>
          </a:xfrm>
          <a:prstGeom prst="leftUpArrow">
            <a:avLst>
              <a:gd name="adj1" fmla="val 32871"/>
              <a:gd name="adj2" fmla="val 2500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Ellipse 2"/>
          <p:cNvSpPr/>
          <p:nvPr/>
        </p:nvSpPr>
        <p:spPr>
          <a:xfrm>
            <a:off x="845289" y="4203224"/>
            <a:ext cx="3965184" cy="174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Lokale Wirtschaft nicht handelbarer Güter:</a:t>
            </a:r>
            <a:br>
              <a:rPr lang="de-DE" dirty="0"/>
            </a:br>
            <a:r>
              <a:rPr lang="de-DE" dirty="0"/>
              <a:t>Wohnung, Restaurant, Friseur, Dienstleistungen, Handwerk</a:t>
            </a: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340883" y="2132954"/>
            <a:ext cx="2226546" cy="432532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 flipV="1">
            <a:off x="1802924" y="3695788"/>
            <a:ext cx="1766841" cy="361864"/>
          </a:xfrm>
          <a:prstGeom prst="rect">
            <a:avLst/>
          </a:prstGeom>
        </p:spPr>
      </p:pic>
      <p:sp>
        <p:nvSpPr>
          <p:cNvPr id="30" name="Pfeil nach unten 29"/>
          <p:cNvSpPr/>
          <p:nvPr/>
        </p:nvSpPr>
        <p:spPr>
          <a:xfrm>
            <a:off x="519069" y="3457585"/>
            <a:ext cx="712650" cy="15646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oben 31"/>
          <p:cNvSpPr/>
          <p:nvPr/>
        </p:nvSpPr>
        <p:spPr>
          <a:xfrm>
            <a:off x="1150722" y="3324204"/>
            <a:ext cx="648072" cy="15646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links 14"/>
          <p:cNvSpPr/>
          <p:nvPr/>
        </p:nvSpPr>
        <p:spPr>
          <a:xfrm rot="2300790">
            <a:off x="4002383" y="4832563"/>
            <a:ext cx="3672408" cy="125429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Transfers</a:t>
            </a:r>
          </a:p>
        </p:txBody>
      </p:sp>
    </p:spTree>
    <p:extLst>
      <p:ext uri="{BB962C8B-B14F-4D97-AF65-F5344CB8AC3E}">
        <p14:creationId xmlns:p14="http://schemas.microsoft.com/office/powerpoint/2010/main" val="29043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Ausgeglichen / unausgeglichen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Wenn der lokale Cluster weniger exportiert als er importiert muss das durch Transfers ausgeglichen werden:</a:t>
            </a:r>
          </a:p>
          <a:p>
            <a:r>
              <a:rPr lang="de-DE" sz="2400" dirty="0"/>
              <a:t>Zuschüsse, Förderung</a:t>
            </a:r>
          </a:p>
          <a:p>
            <a:r>
              <a:rPr lang="de-DE" sz="2400" dirty="0"/>
              <a:t>Sozialtransfers. Rentnerstadt</a:t>
            </a:r>
          </a:p>
          <a:p>
            <a:r>
              <a:rPr lang="de-DE" sz="2400" dirty="0"/>
              <a:t>Aber ebenso:</a:t>
            </a:r>
            <a:br>
              <a:rPr lang="de-DE" sz="2400" dirty="0"/>
            </a:br>
            <a:r>
              <a:rPr lang="de-DE" sz="2400" dirty="0"/>
              <a:t>Nah- und Fernpendler</a:t>
            </a:r>
          </a:p>
          <a:p>
            <a:r>
              <a:rPr lang="de-DE" sz="2400" dirty="0"/>
              <a:t>Überweisung von Abgewanderten </a:t>
            </a:r>
          </a:p>
          <a:p>
            <a:r>
              <a:rPr lang="de-DE" sz="2400" dirty="0"/>
              <a:t>Situation in einer Stadt mit Harz 4-Bevölkerung.</a:t>
            </a:r>
          </a:p>
          <a:p>
            <a:r>
              <a:rPr lang="de-DE" sz="2400"/>
              <a:t>Simulation-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729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Vormoderne Wirtschaftsweisen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1691680" y="3717032"/>
            <a:ext cx="6480720" cy="24482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940523" y="3974459"/>
            <a:ext cx="4058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00"/>
                </a:solidFill>
              </a:rPr>
              <a:t>Hauswirtschaft = Betrieb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195736" y="472514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Produktion</a:t>
            </a:r>
          </a:p>
          <a:p>
            <a:endParaRPr lang="de-DE" dirty="0"/>
          </a:p>
          <a:p>
            <a:pPr algn="ctr"/>
            <a:r>
              <a:rPr lang="de-DE" dirty="0"/>
              <a:t>Konsumtion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Allgemeine Produkte + Spezialisierung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5442438" y="4925122"/>
            <a:ext cx="518413" cy="589915"/>
          </a:xfrm>
          <a:custGeom>
            <a:avLst/>
            <a:gdLst>
              <a:gd name="connsiteX0" fmla="*/ 17585 w 518413"/>
              <a:gd name="connsiteY0" fmla="*/ 7363 h 589915"/>
              <a:gd name="connsiteX1" fmla="*/ 351693 w 518413"/>
              <a:gd name="connsiteY1" fmla="*/ 42532 h 589915"/>
              <a:gd name="connsiteX2" fmla="*/ 509954 w 518413"/>
              <a:gd name="connsiteY2" fmla="*/ 332678 h 589915"/>
              <a:gd name="connsiteX3" fmla="*/ 105508 w 518413"/>
              <a:gd name="connsiteY3" fmla="*/ 561278 h 589915"/>
              <a:gd name="connsiteX4" fmla="*/ 0 w 518413"/>
              <a:gd name="connsiteY4" fmla="*/ 578863 h 58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413" h="589915">
                <a:moveTo>
                  <a:pt x="17585" y="7363"/>
                </a:moveTo>
                <a:cubicBezTo>
                  <a:pt x="143608" y="-2162"/>
                  <a:pt x="269632" y="-11687"/>
                  <a:pt x="351693" y="42532"/>
                </a:cubicBezTo>
                <a:cubicBezTo>
                  <a:pt x="433754" y="96751"/>
                  <a:pt x="550985" y="246220"/>
                  <a:pt x="509954" y="332678"/>
                </a:cubicBezTo>
                <a:cubicBezTo>
                  <a:pt x="468923" y="419136"/>
                  <a:pt x="190500" y="520247"/>
                  <a:pt x="105508" y="561278"/>
                </a:cubicBezTo>
                <a:cubicBezTo>
                  <a:pt x="20516" y="602309"/>
                  <a:pt x="10258" y="590586"/>
                  <a:pt x="0" y="578863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 11"/>
          <p:cNvSpPr/>
          <p:nvPr/>
        </p:nvSpPr>
        <p:spPr>
          <a:xfrm>
            <a:off x="3398892" y="4882730"/>
            <a:ext cx="628141" cy="577293"/>
          </a:xfrm>
          <a:custGeom>
            <a:avLst/>
            <a:gdLst>
              <a:gd name="connsiteX0" fmla="*/ 443346 w 628141"/>
              <a:gd name="connsiteY0" fmla="*/ 577293 h 577293"/>
              <a:gd name="connsiteX1" fmla="*/ 3731 w 628141"/>
              <a:gd name="connsiteY1" fmla="*/ 375070 h 577293"/>
              <a:gd name="connsiteX2" fmla="*/ 249916 w 628141"/>
              <a:gd name="connsiteY2" fmla="*/ 32170 h 577293"/>
              <a:gd name="connsiteX3" fmla="*/ 566439 w 628141"/>
              <a:gd name="connsiteY3" fmla="*/ 14585 h 577293"/>
              <a:gd name="connsiteX4" fmla="*/ 627985 w 628141"/>
              <a:gd name="connsiteY4" fmla="*/ 32170 h 57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141" h="577293">
                <a:moveTo>
                  <a:pt x="443346" y="577293"/>
                </a:moveTo>
                <a:cubicBezTo>
                  <a:pt x="239657" y="521608"/>
                  <a:pt x="35969" y="465924"/>
                  <a:pt x="3731" y="375070"/>
                </a:cubicBezTo>
                <a:cubicBezTo>
                  <a:pt x="-28507" y="284216"/>
                  <a:pt x="156131" y="92251"/>
                  <a:pt x="249916" y="32170"/>
                </a:cubicBezTo>
                <a:cubicBezTo>
                  <a:pt x="343701" y="-27911"/>
                  <a:pt x="503428" y="14585"/>
                  <a:pt x="566439" y="14585"/>
                </a:cubicBezTo>
                <a:cubicBezTo>
                  <a:pt x="629450" y="14585"/>
                  <a:pt x="628717" y="23377"/>
                  <a:pt x="627985" y="32170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411760" y="2420888"/>
            <a:ext cx="43204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15" y="1340768"/>
            <a:ext cx="43402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2647039" y="144249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Überregionaler Handel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699791" y="2516351"/>
            <a:ext cx="376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Lokale Märkte (Güter und Leistungen)</a:t>
            </a:r>
          </a:p>
        </p:txBody>
      </p:sp>
      <p:sp>
        <p:nvSpPr>
          <p:cNvPr id="17" name="Freihandform 16"/>
          <p:cNvSpPr/>
          <p:nvPr/>
        </p:nvSpPr>
        <p:spPr>
          <a:xfrm>
            <a:off x="1325998" y="2621722"/>
            <a:ext cx="863287" cy="1311334"/>
          </a:xfrm>
          <a:custGeom>
            <a:avLst/>
            <a:gdLst>
              <a:gd name="connsiteX0" fmla="*/ 705025 w 863287"/>
              <a:gd name="connsiteY0" fmla="*/ 1273270 h 1273270"/>
              <a:gd name="connsiteX1" fmla="*/ 124733 w 863287"/>
              <a:gd name="connsiteY1" fmla="*/ 754524 h 1273270"/>
              <a:gd name="connsiteX2" fmla="*/ 45602 w 863287"/>
              <a:gd name="connsiteY2" fmla="*/ 270947 h 1273270"/>
              <a:gd name="connsiteX3" fmla="*/ 687440 w 863287"/>
              <a:gd name="connsiteY3" fmla="*/ 33555 h 1273270"/>
              <a:gd name="connsiteX4" fmla="*/ 863287 w 863287"/>
              <a:gd name="connsiteY4" fmla="*/ 7178 h 127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87" h="1273270">
                <a:moveTo>
                  <a:pt x="705025" y="1273270"/>
                </a:moveTo>
                <a:cubicBezTo>
                  <a:pt x="469831" y="1097424"/>
                  <a:pt x="234637" y="921578"/>
                  <a:pt x="124733" y="754524"/>
                </a:cubicBezTo>
                <a:cubicBezTo>
                  <a:pt x="14829" y="587470"/>
                  <a:pt x="-48182" y="391108"/>
                  <a:pt x="45602" y="270947"/>
                </a:cubicBezTo>
                <a:cubicBezTo>
                  <a:pt x="139386" y="150786"/>
                  <a:pt x="551159" y="77516"/>
                  <a:pt x="687440" y="33555"/>
                </a:cubicBezTo>
                <a:cubicBezTo>
                  <a:pt x="823721" y="-10406"/>
                  <a:pt x="843504" y="-1614"/>
                  <a:pt x="863287" y="7178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1529400" y="1549089"/>
            <a:ext cx="719265" cy="930342"/>
          </a:xfrm>
          <a:custGeom>
            <a:avLst/>
            <a:gdLst>
              <a:gd name="connsiteX0" fmla="*/ 536792 w 719265"/>
              <a:gd name="connsiteY0" fmla="*/ 930342 h 930342"/>
              <a:gd name="connsiteX1" fmla="*/ 79592 w 719265"/>
              <a:gd name="connsiteY1" fmla="*/ 622611 h 930342"/>
              <a:gd name="connsiteX2" fmla="*/ 53215 w 719265"/>
              <a:gd name="connsiteY2" fmla="*/ 147826 h 930342"/>
              <a:gd name="connsiteX3" fmla="*/ 624715 w 719265"/>
              <a:gd name="connsiteY3" fmla="*/ 15942 h 930342"/>
              <a:gd name="connsiteX4" fmla="*/ 712638 w 719265"/>
              <a:gd name="connsiteY4" fmla="*/ 7149 h 93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265" h="930342">
                <a:moveTo>
                  <a:pt x="536792" y="930342"/>
                </a:moveTo>
                <a:cubicBezTo>
                  <a:pt x="348490" y="841686"/>
                  <a:pt x="160188" y="753030"/>
                  <a:pt x="79592" y="622611"/>
                </a:cubicBezTo>
                <a:cubicBezTo>
                  <a:pt x="-1004" y="492192"/>
                  <a:pt x="-37639" y="248937"/>
                  <a:pt x="53215" y="147826"/>
                </a:cubicBezTo>
                <a:cubicBezTo>
                  <a:pt x="144069" y="46714"/>
                  <a:pt x="514811" y="39388"/>
                  <a:pt x="624715" y="15942"/>
                </a:cubicBezTo>
                <a:cubicBezTo>
                  <a:pt x="734619" y="-7504"/>
                  <a:pt x="723628" y="-178"/>
                  <a:pt x="712638" y="7149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 19"/>
          <p:cNvSpPr/>
          <p:nvPr/>
        </p:nvSpPr>
        <p:spPr>
          <a:xfrm>
            <a:off x="6901962" y="1547446"/>
            <a:ext cx="677788" cy="1055077"/>
          </a:xfrm>
          <a:custGeom>
            <a:avLst/>
            <a:gdLst>
              <a:gd name="connsiteX0" fmla="*/ 0 w 677788"/>
              <a:gd name="connsiteY0" fmla="*/ 0 h 1055077"/>
              <a:gd name="connsiteX1" fmla="*/ 641838 w 677788"/>
              <a:gd name="connsiteY1" fmla="*/ 149469 h 1055077"/>
              <a:gd name="connsiteX2" fmla="*/ 545123 w 677788"/>
              <a:gd name="connsiteY2" fmla="*/ 615462 h 1055077"/>
              <a:gd name="connsiteX3" fmla="*/ 114300 w 677788"/>
              <a:gd name="connsiteY3" fmla="*/ 1055077 h 105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788" h="1055077">
                <a:moveTo>
                  <a:pt x="0" y="0"/>
                </a:moveTo>
                <a:cubicBezTo>
                  <a:pt x="275492" y="23446"/>
                  <a:pt x="550984" y="46892"/>
                  <a:pt x="641838" y="149469"/>
                </a:cubicBezTo>
                <a:cubicBezTo>
                  <a:pt x="732692" y="252046"/>
                  <a:pt x="633046" y="464527"/>
                  <a:pt x="545123" y="615462"/>
                </a:cubicBezTo>
                <a:cubicBezTo>
                  <a:pt x="457200" y="766397"/>
                  <a:pt x="285750" y="910737"/>
                  <a:pt x="114300" y="10550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 20"/>
          <p:cNvSpPr/>
          <p:nvPr/>
        </p:nvSpPr>
        <p:spPr>
          <a:xfrm>
            <a:off x="6998677" y="2875085"/>
            <a:ext cx="675648" cy="1037492"/>
          </a:xfrm>
          <a:custGeom>
            <a:avLst/>
            <a:gdLst>
              <a:gd name="connsiteX0" fmla="*/ 0 w 675648"/>
              <a:gd name="connsiteY0" fmla="*/ 0 h 1037492"/>
              <a:gd name="connsiteX1" fmla="*/ 580292 w 675648"/>
              <a:gd name="connsiteY1" fmla="*/ 254977 h 1037492"/>
              <a:gd name="connsiteX2" fmla="*/ 650631 w 675648"/>
              <a:gd name="connsiteY2" fmla="*/ 712177 h 1037492"/>
              <a:gd name="connsiteX3" fmla="*/ 325315 w 675648"/>
              <a:gd name="connsiteY3" fmla="*/ 1037492 h 1037492"/>
              <a:gd name="connsiteX4" fmla="*/ 325315 w 675648"/>
              <a:gd name="connsiteY4" fmla="*/ 1037492 h 103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648" h="1037492">
                <a:moveTo>
                  <a:pt x="0" y="0"/>
                </a:moveTo>
                <a:cubicBezTo>
                  <a:pt x="235926" y="68140"/>
                  <a:pt x="471853" y="136281"/>
                  <a:pt x="580292" y="254977"/>
                </a:cubicBezTo>
                <a:cubicBezTo>
                  <a:pt x="688731" y="373673"/>
                  <a:pt x="693127" y="581758"/>
                  <a:pt x="650631" y="712177"/>
                </a:cubicBezTo>
                <a:cubicBezTo>
                  <a:pt x="608135" y="842596"/>
                  <a:pt x="325315" y="1037492"/>
                  <a:pt x="325315" y="1037492"/>
                </a:cubicBezTo>
                <a:lnTo>
                  <a:pt x="325315" y="1037492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8146586" y="1124744"/>
            <a:ext cx="553998" cy="38164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Spezielle Güter u. Leistungen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95536" y="1206542"/>
            <a:ext cx="553998" cy="3816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Spezielle Güter u. Leistungen</a:t>
            </a:r>
          </a:p>
        </p:txBody>
      </p:sp>
    </p:spTree>
    <p:extLst>
      <p:ext uri="{BB962C8B-B14F-4D97-AF65-F5344CB8AC3E}">
        <p14:creationId xmlns:p14="http://schemas.microsoft.com/office/powerpoint/2010/main" val="309542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bgerundetes Rechteck 28"/>
          <p:cNvSpPr/>
          <p:nvPr/>
        </p:nvSpPr>
        <p:spPr>
          <a:xfrm>
            <a:off x="539552" y="332656"/>
            <a:ext cx="8352928" cy="39604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de-DE" sz="2400" dirty="0"/>
              <a:t>Wirtschaft = Gesellschaftliche Produktion + Zirkulation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2521348" y="4437112"/>
            <a:ext cx="3778844" cy="172819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131840" y="46251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00"/>
                </a:solidFill>
              </a:rPr>
              <a:t>Private Haushalte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915816" y="52538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Konsumtion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+ Eigenarbeit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95011" y="2132856"/>
            <a:ext cx="43204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15" y="1340768"/>
            <a:ext cx="43402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2647039" y="144249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Überregionaler Handel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95005" y="2252390"/>
            <a:ext cx="376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Lokale Märkte (Güter und Leistungen)</a:t>
            </a:r>
          </a:p>
        </p:txBody>
      </p:sp>
      <p:sp>
        <p:nvSpPr>
          <p:cNvPr id="17" name="Freihandform 16"/>
          <p:cNvSpPr/>
          <p:nvPr/>
        </p:nvSpPr>
        <p:spPr>
          <a:xfrm>
            <a:off x="1325998" y="3576310"/>
            <a:ext cx="863287" cy="1148833"/>
          </a:xfrm>
          <a:custGeom>
            <a:avLst/>
            <a:gdLst>
              <a:gd name="connsiteX0" fmla="*/ 705025 w 863287"/>
              <a:gd name="connsiteY0" fmla="*/ 1273270 h 1273270"/>
              <a:gd name="connsiteX1" fmla="*/ 124733 w 863287"/>
              <a:gd name="connsiteY1" fmla="*/ 754524 h 1273270"/>
              <a:gd name="connsiteX2" fmla="*/ 45602 w 863287"/>
              <a:gd name="connsiteY2" fmla="*/ 270947 h 1273270"/>
              <a:gd name="connsiteX3" fmla="*/ 687440 w 863287"/>
              <a:gd name="connsiteY3" fmla="*/ 33555 h 1273270"/>
              <a:gd name="connsiteX4" fmla="*/ 863287 w 863287"/>
              <a:gd name="connsiteY4" fmla="*/ 7178 h 127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87" h="1273270">
                <a:moveTo>
                  <a:pt x="705025" y="1273270"/>
                </a:moveTo>
                <a:cubicBezTo>
                  <a:pt x="469831" y="1097424"/>
                  <a:pt x="234637" y="921578"/>
                  <a:pt x="124733" y="754524"/>
                </a:cubicBezTo>
                <a:cubicBezTo>
                  <a:pt x="14829" y="587470"/>
                  <a:pt x="-48182" y="391108"/>
                  <a:pt x="45602" y="270947"/>
                </a:cubicBezTo>
                <a:cubicBezTo>
                  <a:pt x="139386" y="150786"/>
                  <a:pt x="551159" y="77516"/>
                  <a:pt x="687440" y="33555"/>
                </a:cubicBezTo>
                <a:cubicBezTo>
                  <a:pt x="823721" y="-10406"/>
                  <a:pt x="843504" y="-1614"/>
                  <a:pt x="863287" y="7178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1529400" y="1549089"/>
            <a:ext cx="719265" cy="703301"/>
          </a:xfrm>
          <a:custGeom>
            <a:avLst/>
            <a:gdLst>
              <a:gd name="connsiteX0" fmla="*/ 536792 w 719265"/>
              <a:gd name="connsiteY0" fmla="*/ 930342 h 930342"/>
              <a:gd name="connsiteX1" fmla="*/ 79592 w 719265"/>
              <a:gd name="connsiteY1" fmla="*/ 622611 h 930342"/>
              <a:gd name="connsiteX2" fmla="*/ 53215 w 719265"/>
              <a:gd name="connsiteY2" fmla="*/ 147826 h 930342"/>
              <a:gd name="connsiteX3" fmla="*/ 624715 w 719265"/>
              <a:gd name="connsiteY3" fmla="*/ 15942 h 930342"/>
              <a:gd name="connsiteX4" fmla="*/ 712638 w 719265"/>
              <a:gd name="connsiteY4" fmla="*/ 7149 h 93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265" h="930342">
                <a:moveTo>
                  <a:pt x="536792" y="930342"/>
                </a:moveTo>
                <a:cubicBezTo>
                  <a:pt x="348490" y="841686"/>
                  <a:pt x="160188" y="753030"/>
                  <a:pt x="79592" y="622611"/>
                </a:cubicBezTo>
                <a:cubicBezTo>
                  <a:pt x="-1004" y="492192"/>
                  <a:pt x="-37639" y="248937"/>
                  <a:pt x="53215" y="147826"/>
                </a:cubicBezTo>
                <a:cubicBezTo>
                  <a:pt x="144069" y="46714"/>
                  <a:pt x="514811" y="39388"/>
                  <a:pt x="624715" y="15942"/>
                </a:cubicBezTo>
                <a:cubicBezTo>
                  <a:pt x="734619" y="-7504"/>
                  <a:pt x="723628" y="-178"/>
                  <a:pt x="712638" y="7149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 19"/>
          <p:cNvSpPr/>
          <p:nvPr/>
        </p:nvSpPr>
        <p:spPr>
          <a:xfrm>
            <a:off x="6901962" y="1547447"/>
            <a:ext cx="677788" cy="704944"/>
          </a:xfrm>
          <a:custGeom>
            <a:avLst/>
            <a:gdLst>
              <a:gd name="connsiteX0" fmla="*/ 0 w 677788"/>
              <a:gd name="connsiteY0" fmla="*/ 0 h 1055077"/>
              <a:gd name="connsiteX1" fmla="*/ 641838 w 677788"/>
              <a:gd name="connsiteY1" fmla="*/ 149469 h 1055077"/>
              <a:gd name="connsiteX2" fmla="*/ 545123 w 677788"/>
              <a:gd name="connsiteY2" fmla="*/ 615462 h 1055077"/>
              <a:gd name="connsiteX3" fmla="*/ 114300 w 677788"/>
              <a:gd name="connsiteY3" fmla="*/ 1055077 h 105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788" h="1055077">
                <a:moveTo>
                  <a:pt x="0" y="0"/>
                </a:moveTo>
                <a:cubicBezTo>
                  <a:pt x="275492" y="23446"/>
                  <a:pt x="550984" y="46892"/>
                  <a:pt x="641838" y="149469"/>
                </a:cubicBezTo>
                <a:cubicBezTo>
                  <a:pt x="732692" y="252046"/>
                  <a:pt x="633046" y="464527"/>
                  <a:pt x="545123" y="615462"/>
                </a:cubicBezTo>
                <a:cubicBezTo>
                  <a:pt x="457200" y="766397"/>
                  <a:pt x="285750" y="910737"/>
                  <a:pt x="114300" y="10550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 20"/>
          <p:cNvSpPr/>
          <p:nvPr/>
        </p:nvSpPr>
        <p:spPr>
          <a:xfrm>
            <a:off x="6917681" y="2596008"/>
            <a:ext cx="675648" cy="2290782"/>
          </a:xfrm>
          <a:custGeom>
            <a:avLst/>
            <a:gdLst>
              <a:gd name="connsiteX0" fmla="*/ 0 w 675648"/>
              <a:gd name="connsiteY0" fmla="*/ 0 h 1037492"/>
              <a:gd name="connsiteX1" fmla="*/ 580292 w 675648"/>
              <a:gd name="connsiteY1" fmla="*/ 254977 h 1037492"/>
              <a:gd name="connsiteX2" fmla="*/ 650631 w 675648"/>
              <a:gd name="connsiteY2" fmla="*/ 712177 h 1037492"/>
              <a:gd name="connsiteX3" fmla="*/ 325315 w 675648"/>
              <a:gd name="connsiteY3" fmla="*/ 1037492 h 1037492"/>
              <a:gd name="connsiteX4" fmla="*/ 325315 w 675648"/>
              <a:gd name="connsiteY4" fmla="*/ 1037492 h 103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648" h="1037492">
                <a:moveTo>
                  <a:pt x="0" y="0"/>
                </a:moveTo>
                <a:cubicBezTo>
                  <a:pt x="235926" y="68140"/>
                  <a:pt x="471853" y="136281"/>
                  <a:pt x="580292" y="254977"/>
                </a:cubicBezTo>
                <a:cubicBezTo>
                  <a:pt x="688731" y="373673"/>
                  <a:pt x="693127" y="581758"/>
                  <a:pt x="650631" y="712177"/>
                </a:cubicBezTo>
                <a:cubicBezTo>
                  <a:pt x="608135" y="842596"/>
                  <a:pt x="325315" y="1037492"/>
                  <a:pt x="325315" y="1037492"/>
                </a:cubicBezTo>
                <a:lnTo>
                  <a:pt x="325315" y="1037492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7883950" y="1668099"/>
            <a:ext cx="553998" cy="38164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0070C0"/>
                </a:solidFill>
              </a:rPr>
              <a:t>Güter u. Leistungen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81209" y="1760630"/>
            <a:ext cx="553998" cy="3816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Arbeitskraft</a:t>
            </a:r>
          </a:p>
        </p:txBody>
      </p:sp>
      <p:sp>
        <p:nvSpPr>
          <p:cNvPr id="3" name="Ellipse 2"/>
          <p:cNvSpPr/>
          <p:nvPr/>
        </p:nvSpPr>
        <p:spPr>
          <a:xfrm>
            <a:off x="2248666" y="3000247"/>
            <a:ext cx="4466826" cy="11521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60716" y="311464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Gesellschaftliche Produktion (Unternehmen)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1450507" y="2593731"/>
            <a:ext cx="729985" cy="800100"/>
          </a:xfrm>
          <a:custGeom>
            <a:avLst/>
            <a:gdLst>
              <a:gd name="connsiteX0" fmla="*/ 694816 w 729985"/>
              <a:gd name="connsiteY0" fmla="*/ 800100 h 800100"/>
              <a:gd name="connsiteX1" fmla="*/ 220031 w 729985"/>
              <a:gd name="connsiteY1" fmla="*/ 606669 h 800100"/>
              <a:gd name="connsiteX2" fmla="*/ 224 w 729985"/>
              <a:gd name="connsiteY2" fmla="*/ 316523 h 800100"/>
              <a:gd name="connsiteX3" fmla="*/ 255201 w 729985"/>
              <a:gd name="connsiteY3" fmla="*/ 79131 h 800100"/>
              <a:gd name="connsiteX4" fmla="*/ 729985 w 729985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985" h="800100">
                <a:moveTo>
                  <a:pt x="694816" y="800100"/>
                </a:moveTo>
                <a:cubicBezTo>
                  <a:pt x="515306" y="743682"/>
                  <a:pt x="335796" y="687265"/>
                  <a:pt x="220031" y="606669"/>
                </a:cubicBezTo>
                <a:cubicBezTo>
                  <a:pt x="104266" y="526073"/>
                  <a:pt x="-5638" y="404446"/>
                  <a:pt x="224" y="316523"/>
                </a:cubicBezTo>
                <a:cubicBezTo>
                  <a:pt x="6086" y="228600"/>
                  <a:pt x="133574" y="131885"/>
                  <a:pt x="255201" y="79131"/>
                </a:cubicBezTo>
                <a:cubicBezTo>
                  <a:pt x="376828" y="26377"/>
                  <a:pt x="553406" y="13188"/>
                  <a:pt x="729985" y="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2231498" y="3859822"/>
            <a:ext cx="289849" cy="1026967"/>
          </a:xfrm>
          <a:custGeom>
            <a:avLst/>
            <a:gdLst>
              <a:gd name="connsiteX0" fmla="*/ 116047 w 195178"/>
              <a:gd name="connsiteY0" fmla="*/ 0 h 791308"/>
              <a:gd name="connsiteX1" fmla="*/ 1747 w 195178"/>
              <a:gd name="connsiteY1" fmla="*/ 290146 h 791308"/>
              <a:gd name="connsiteX2" fmla="*/ 195178 w 195178"/>
              <a:gd name="connsiteY2" fmla="*/ 791308 h 791308"/>
              <a:gd name="connsiteX3" fmla="*/ 195178 w 195178"/>
              <a:gd name="connsiteY3" fmla="*/ 791308 h 79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178" h="791308">
                <a:moveTo>
                  <a:pt x="116047" y="0"/>
                </a:moveTo>
                <a:cubicBezTo>
                  <a:pt x="52302" y="79130"/>
                  <a:pt x="-11442" y="158261"/>
                  <a:pt x="1747" y="290146"/>
                </a:cubicBezTo>
                <a:cubicBezTo>
                  <a:pt x="14936" y="422031"/>
                  <a:pt x="195178" y="791308"/>
                  <a:pt x="195178" y="791308"/>
                </a:cubicBezTo>
                <a:lnTo>
                  <a:pt x="195178" y="791308"/>
                </a:ln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6358677" y="2857500"/>
            <a:ext cx="941726" cy="2029289"/>
          </a:xfrm>
          <a:custGeom>
            <a:avLst/>
            <a:gdLst>
              <a:gd name="connsiteX0" fmla="*/ 0 w 635833"/>
              <a:gd name="connsiteY0" fmla="*/ 1855177 h 1855177"/>
              <a:gd name="connsiteX1" fmla="*/ 580293 w 635833"/>
              <a:gd name="connsiteY1" fmla="*/ 1090246 h 1855177"/>
              <a:gd name="connsiteX2" fmla="*/ 562708 w 635833"/>
              <a:gd name="connsiteY2" fmla="*/ 422031 h 1855177"/>
              <a:gd name="connsiteX3" fmla="*/ 140677 w 635833"/>
              <a:gd name="connsiteY3" fmla="*/ 0 h 1855177"/>
              <a:gd name="connsiteX4" fmla="*/ 140677 w 635833"/>
              <a:gd name="connsiteY4" fmla="*/ 0 h 185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833" h="1855177">
                <a:moveTo>
                  <a:pt x="0" y="1855177"/>
                </a:moveTo>
                <a:cubicBezTo>
                  <a:pt x="243254" y="1592140"/>
                  <a:pt x="486508" y="1329104"/>
                  <a:pt x="580293" y="1090246"/>
                </a:cubicBezTo>
                <a:cubicBezTo>
                  <a:pt x="674078" y="851388"/>
                  <a:pt x="635977" y="603739"/>
                  <a:pt x="562708" y="422031"/>
                </a:cubicBezTo>
                <a:cubicBezTo>
                  <a:pt x="489439" y="240323"/>
                  <a:pt x="140677" y="0"/>
                  <a:pt x="140677" y="0"/>
                </a:cubicBezTo>
                <a:lnTo>
                  <a:pt x="140677" y="0"/>
                </a:ln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>
            <a:off x="2443837" y="2813538"/>
            <a:ext cx="155023" cy="395735"/>
          </a:xfrm>
          <a:custGeom>
            <a:avLst/>
            <a:gdLst>
              <a:gd name="connsiteX0" fmla="*/ 105932 w 155023"/>
              <a:gd name="connsiteY0" fmla="*/ 0 h 395735"/>
              <a:gd name="connsiteX1" fmla="*/ 425 w 155023"/>
              <a:gd name="connsiteY1" fmla="*/ 219808 h 395735"/>
              <a:gd name="connsiteX2" fmla="*/ 141101 w 155023"/>
              <a:gd name="connsiteY2" fmla="*/ 369277 h 395735"/>
              <a:gd name="connsiteX3" fmla="*/ 149894 w 155023"/>
              <a:gd name="connsiteY3" fmla="*/ 395654 h 39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23" h="395735">
                <a:moveTo>
                  <a:pt x="105932" y="0"/>
                </a:moveTo>
                <a:cubicBezTo>
                  <a:pt x="50247" y="79131"/>
                  <a:pt x="-5437" y="158262"/>
                  <a:pt x="425" y="219808"/>
                </a:cubicBezTo>
                <a:cubicBezTo>
                  <a:pt x="6287" y="281354"/>
                  <a:pt x="116190" y="339969"/>
                  <a:pt x="141101" y="369277"/>
                </a:cubicBezTo>
                <a:cubicBezTo>
                  <a:pt x="166013" y="398585"/>
                  <a:pt x="149894" y="395654"/>
                  <a:pt x="149894" y="395654"/>
                </a:cubicBezTo>
              </a:path>
            </a:pathLst>
          </a:custGeom>
          <a:noFill/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53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/>
          <a:lstStyle/>
          <a:p>
            <a:r>
              <a:rPr lang="de-DE" dirty="0"/>
              <a:t>Input 	          				 Output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707904" y="1760767"/>
            <a:ext cx="2160240" cy="159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851920" y="2319623"/>
            <a:ext cx="190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Produktion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1929606"/>
            <a:ext cx="2520280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Naturressourcen</a:t>
            </a:r>
          </a:p>
          <a:p>
            <a:r>
              <a:rPr lang="de-DE" dirty="0"/>
              <a:t>(Energie, Rohstoffe, Boden, Deponien …)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07504" y="3028310"/>
            <a:ext cx="295232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Arbeit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9552" y="3757682"/>
            <a:ext cx="2448272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Produzierte Produktionsmittel (Maschinen, Werkzeuge, Gebäude)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203848" y="2492896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3203848" y="2924944"/>
            <a:ext cx="648072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3128501" y="3212976"/>
            <a:ext cx="864096" cy="102575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978551" y="2276872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588224" y="1953706"/>
            <a:ext cx="19442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n>
                  <a:solidFill>
                    <a:srgbClr val="FFFF00"/>
                  </a:solidFill>
                </a:ln>
                <a:effectLst/>
              </a:rPr>
              <a:t>Produkte und Leistungen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3128502" y="4653136"/>
            <a:ext cx="3603738" cy="0"/>
          </a:xfrm>
          <a:prstGeom prst="straightConnector1">
            <a:avLst/>
          </a:prstGeom>
          <a:ln w="57150">
            <a:solidFill>
              <a:srgbClr val="0070C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732240" y="2652410"/>
            <a:ext cx="0" cy="1872208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447208" y="3915562"/>
            <a:ext cx="317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Reproduktion (Ersatz) der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verbrauchten Produktionsmittel</a:t>
            </a:r>
          </a:p>
        </p:txBody>
      </p:sp>
      <p:cxnSp>
        <p:nvCxnSpPr>
          <p:cNvPr id="35" name="Gerade Verbindung 34"/>
          <p:cNvCxnSpPr/>
          <p:nvPr/>
        </p:nvCxnSpPr>
        <p:spPr>
          <a:xfrm>
            <a:off x="7884368" y="2852936"/>
            <a:ext cx="0" cy="2736304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3079422" y="5392235"/>
            <a:ext cx="3278088" cy="93610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Privater Konsum = Reproduktion der Arbeitsfähigkeit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6588224" y="5733256"/>
            <a:ext cx="1224136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251520" y="3501008"/>
            <a:ext cx="0" cy="2340260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251520" y="5841268"/>
            <a:ext cx="2448272" cy="0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6876256" y="58431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Konsumgüter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17458" y="592750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Arbeitskraft</a:t>
            </a:r>
          </a:p>
        </p:txBody>
      </p:sp>
      <p:cxnSp>
        <p:nvCxnSpPr>
          <p:cNvPr id="55" name="Gerade Verbindung 54"/>
          <p:cNvCxnSpPr/>
          <p:nvPr/>
        </p:nvCxnSpPr>
        <p:spPr>
          <a:xfrm flipV="1">
            <a:off x="7452320" y="1484784"/>
            <a:ext cx="0" cy="275983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1691680" y="1484784"/>
            <a:ext cx="576064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1691680" y="1484784"/>
            <a:ext cx="0" cy="275983"/>
          </a:xfrm>
          <a:prstGeom prst="straightConnector1">
            <a:avLst/>
          </a:prstGeom>
          <a:ln w="571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2560113" y="980728"/>
            <a:ext cx="392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00B050"/>
                </a:solidFill>
              </a:rPr>
              <a:t>Evtl</a:t>
            </a:r>
            <a:r>
              <a:rPr lang="de-DE" dirty="0">
                <a:solidFill>
                  <a:srgbClr val="00B050"/>
                </a:solidFill>
              </a:rPr>
              <a:t>: Reproduktion der Naturressourcen</a:t>
            </a:r>
          </a:p>
        </p:txBody>
      </p:sp>
    </p:spTree>
    <p:extLst>
      <p:ext uri="{BB962C8B-B14F-4D97-AF65-F5344CB8AC3E}">
        <p14:creationId xmlns:p14="http://schemas.microsoft.com/office/powerpoint/2010/main" val="37437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0" grpId="0" animBg="1"/>
      <p:bldP spid="32" grpId="0"/>
      <p:bldP spid="38" grpId="0" animBg="1"/>
      <p:bldP spid="52" grpId="0"/>
      <p:bldP spid="53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ihandform 26"/>
          <p:cNvSpPr/>
          <p:nvPr/>
        </p:nvSpPr>
        <p:spPr>
          <a:xfrm>
            <a:off x="4981903" y="2799529"/>
            <a:ext cx="2301404" cy="1951147"/>
          </a:xfrm>
          <a:custGeom>
            <a:avLst/>
            <a:gdLst>
              <a:gd name="connsiteX0" fmla="*/ 0 w 2301404"/>
              <a:gd name="connsiteY0" fmla="*/ 1951147 h 1951147"/>
              <a:gd name="connsiteX1" fmla="*/ 1261242 w 2301404"/>
              <a:gd name="connsiteY1" fmla="*/ 1488692 h 1951147"/>
              <a:gd name="connsiteX2" fmla="*/ 2175642 w 2301404"/>
              <a:gd name="connsiteY2" fmla="*/ 185409 h 1951147"/>
              <a:gd name="connsiteX3" fmla="*/ 2270235 w 2301404"/>
              <a:gd name="connsiteY3" fmla="*/ 38264 h 19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1404" h="1951147">
                <a:moveTo>
                  <a:pt x="0" y="1951147"/>
                </a:moveTo>
                <a:cubicBezTo>
                  <a:pt x="449317" y="1867064"/>
                  <a:pt x="898635" y="1782982"/>
                  <a:pt x="1261242" y="1488692"/>
                </a:cubicBezTo>
                <a:cubicBezTo>
                  <a:pt x="1623849" y="1194402"/>
                  <a:pt x="2007477" y="427147"/>
                  <a:pt x="2175642" y="185409"/>
                </a:cubicBezTo>
                <a:cubicBezTo>
                  <a:pt x="2343807" y="-56329"/>
                  <a:pt x="2307021" y="-9033"/>
                  <a:pt x="2270235" y="38264"/>
                </a:cubicBez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31224" cy="720080"/>
          </a:xfrm>
        </p:spPr>
        <p:txBody>
          <a:bodyPr/>
          <a:lstStyle/>
          <a:p>
            <a:r>
              <a:rPr lang="de-DE" dirty="0"/>
              <a:t>Kreislauf des Ökokapitals: </a:t>
            </a:r>
            <a:br>
              <a:rPr lang="de-DE" dirty="0"/>
            </a:br>
            <a:r>
              <a:rPr lang="de-DE" dirty="0"/>
              <a:t>Nutzung von Naturressourcen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707904" y="1760767"/>
            <a:ext cx="2160240" cy="159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851920" y="2319623"/>
            <a:ext cx="190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Produktion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1929606"/>
            <a:ext cx="2520280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Unternehmen nutzen Naturressourcen</a:t>
            </a:r>
          </a:p>
          <a:p>
            <a:r>
              <a:rPr lang="de-DE" dirty="0"/>
              <a:t>(Energie, Rohstoffe, Boden, Deponien …)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203848" y="2492896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978551" y="2276872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588224" y="1953706"/>
            <a:ext cx="19442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n>
                  <a:solidFill>
                    <a:srgbClr val="FFFF00"/>
                  </a:solidFill>
                </a:ln>
                <a:effectLst/>
              </a:rPr>
              <a:t>Produkte und Leistungen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43808" y="5594186"/>
            <a:ext cx="381642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Äußere Natur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059832" y="4869160"/>
            <a:ext cx="342277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Ökoverwertungsgesellschaft (Gemeingut)</a:t>
            </a:r>
          </a:p>
        </p:txBody>
      </p:sp>
      <p:cxnSp>
        <p:nvCxnSpPr>
          <p:cNvPr id="22" name="Gerade Verbindung mit Pfeil 21"/>
          <p:cNvCxnSpPr/>
          <p:nvPr/>
        </p:nvCxnSpPr>
        <p:spPr>
          <a:xfrm flipH="1">
            <a:off x="6588224" y="2852936"/>
            <a:ext cx="864096" cy="25922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508104" y="3267902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Güter und Leistungen zur Erhaltung von Naturressourcen und zur Substitution nicht nachhaltiger Nutzungsarten 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39552" y="357301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zahlen dafür Nutzungsentgelte für Energie, Rohstoffe, Boden, Deponien etc. (Lizenzen, Zertifikate)</a:t>
            </a:r>
          </a:p>
        </p:txBody>
      </p:sp>
      <p:sp>
        <p:nvSpPr>
          <p:cNvPr id="26" name="Freihandform 25"/>
          <p:cNvSpPr/>
          <p:nvPr/>
        </p:nvSpPr>
        <p:spPr>
          <a:xfrm>
            <a:off x="2243323" y="3082374"/>
            <a:ext cx="2307656" cy="1605240"/>
          </a:xfrm>
          <a:custGeom>
            <a:avLst/>
            <a:gdLst>
              <a:gd name="connsiteX0" fmla="*/ 2307656 w 2307656"/>
              <a:gd name="connsiteY0" fmla="*/ 1605240 h 1605240"/>
              <a:gd name="connsiteX1" fmla="*/ 1046415 w 2307656"/>
              <a:gd name="connsiteY1" fmla="*/ 1090233 h 1605240"/>
              <a:gd name="connsiteX2" fmla="*/ 132015 w 2307656"/>
              <a:gd name="connsiteY2" fmla="*/ 133792 h 1605240"/>
              <a:gd name="connsiteX3" fmla="*/ 5891 w 2307656"/>
              <a:gd name="connsiteY3" fmla="*/ 7667 h 1605240"/>
              <a:gd name="connsiteX4" fmla="*/ 5891 w 2307656"/>
              <a:gd name="connsiteY4" fmla="*/ 7667 h 160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656" h="1605240">
                <a:moveTo>
                  <a:pt x="2307656" y="1605240"/>
                </a:moveTo>
                <a:cubicBezTo>
                  <a:pt x="1858339" y="1470357"/>
                  <a:pt x="1409022" y="1335474"/>
                  <a:pt x="1046415" y="1090233"/>
                </a:cubicBezTo>
                <a:cubicBezTo>
                  <a:pt x="683808" y="844992"/>
                  <a:pt x="305436" y="314220"/>
                  <a:pt x="132015" y="133792"/>
                </a:cubicBezTo>
                <a:cubicBezTo>
                  <a:pt x="-41406" y="-46636"/>
                  <a:pt x="5891" y="7667"/>
                  <a:pt x="5891" y="7667"/>
                </a:cubicBezTo>
                <a:lnTo>
                  <a:pt x="5891" y="7667"/>
                </a:lnTo>
              </a:path>
            </a:pathLst>
          </a:custGeom>
          <a:noFill/>
          <a:ln w="76200"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>
            <a:off x="1713186" y="1015872"/>
            <a:ext cx="5538952" cy="728845"/>
          </a:xfrm>
          <a:custGeom>
            <a:avLst/>
            <a:gdLst>
              <a:gd name="connsiteX0" fmla="*/ 5538952 w 5538952"/>
              <a:gd name="connsiteY0" fmla="*/ 728845 h 728845"/>
              <a:gd name="connsiteX1" fmla="*/ 4771697 w 5538952"/>
              <a:gd name="connsiteY1" fmla="*/ 213838 h 728845"/>
              <a:gd name="connsiteX2" fmla="*/ 2638097 w 5538952"/>
              <a:gd name="connsiteY2" fmla="*/ 35162 h 728845"/>
              <a:gd name="connsiteX3" fmla="*/ 956442 w 5538952"/>
              <a:gd name="connsiteY3" fmla="*/ 66694 h 728845"/>
              <a:gd name="connsiteX4" fmla="*/ 0 w 5538952"/>
              <a:gd name="connsiteY4" fmla="*/ 697314 h 72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8952" h="728845">
                <a:moveTo>
                  <a:pt x="5538952" y="728845"/>
                </a:moveTo>
                <a:cubicBezTo>
                  <a:pt x="5397062" y="529148"/>
                  <a:pt x="5255173" y="329452"/>
                  <a:pt x="4771697" y="213838"/>
                </a:cubicBezTo>
                <a:cubicBezTo>
                  <a:pt x="4288221" y="98224"/>
                  <a:pt x="3273973" y="59686"/>
                  <a:pt x="2638097" y="35162"/>
                </a:cubicBezTo>
                <a:cubicBezTo>
                  <a:pt x="2002221" y="10638"/>
                  <a:pt x="1396125" y="-43665"/>
                  <a:pt x="956442" y="66694"/>
                </a:cubicBezTo>
                <a:cubicBezTo>
                  <a:pt x="516759" y="177053"/>
                  <a:pt x="258379" y="437183"/>
                  <a:pt x="0" y="697314"/>
                </a:cubicBez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779912" y="120625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Geld fließt zurück</a:t>
            </a:r>
          </a:p>
        </p:txBody>
      </p:sp>
    </p:spTree>
    <p:extLst>
      <p:ext uri="{BB962C8B-B14F-4D97-AF65-F5344CB8AC3E}">
        <p14:creationId xmlns:p14="http://schemas.microsoft.com/office/powerpoint/2010/main" val="1353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8" grpId="0" animBg="1"/>
      <p:bldP spid="24" grpId="0"/>
      <p:bldP spid="25" grpId="0"/>
      <p:bldP spid="26" grpId="0" animBg="1"/>
      <p:bldP spid="2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/>
          <a:lstStyle/>
          <a:p>
            <a:r>
              <a:rPr lang="de-DE" dirty="0"/>
              <a:t>Kreislauf der Produktionsmittel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707904" y="1760767"/>
            <a:ext cx="2160240" cy="159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851920" y="2319623"/>
            <a:ext cx="190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Produktion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9552" y="3757682"/>
            <a:ext cx="2448272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Produzierte Produktionsmittel (Maschinen, Werkzeuge, Gebäude)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3275856" y="2812348"/>
            <a:ext cx="864096" cy="102575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978551" y="2276872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588224" y="1953706"/>
            <a:ext cx="19442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n>
                  <a:solidFill>
                    <a:srgbClr val="FFFF00"/>
                  </a:solidFill>
                </a:ln>
                <a:effectLst/>
              </a:rPr>
              <a:t>Produkte und Leistungen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3128502" y="4653136"/>
            <a:ext cx="3603738" cy="0"/>
          </a:xfrm>
          <a:prstGeom prst="straightConnector1">
            <a:avLst/>
          </a:prstGeom>
          <a:ln w="57150">
            <a:solidFill>
              <a:srgbClr val="0070C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732240" y="2652410"/>
            <a:ext cx="0" cy="1872208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447208" y="3915562"/>
            <a:ext cx="317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Reproduktion (Ersatz) der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verbrauchten Produktionsmittel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7544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Kreislauf des fixen Kapitals und der Umlaufmittel (ein Geldfonds!) reguliert die Reproduktion der Produktionsmittel. Die Preissumme aller erzeugten Produktionsmittel muss genau der der verbrauchten Produktionsmittel entsprechen!</a:t>
            </a:r>
          </a:p>
          <a:p>
            <a:r>
              <a:rPr lang="de-DE" dirty="0">
                <a:solidFill>
                  <a:srgbClr val="FF0000"/>
                </a:solidFill>
              </a:rPr>
              <a:t>C (fix + um) = P (PM)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 bei einfacher identischer Reproduktion!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1305023" y="1062890"/>
            <a:ext cx="5283202" cy="2162507"/>
          </a:xfrm>
          <a:custGeom>
            <a:avLst/>
            <a:gdLst>
              <a:gd name="connsiteX0" fmla="*/ 5915585 w 5915585"/>
              <a:gd name="connsiteY0" fmla="*/ 366517 h 2162507"/>
              <a:gd name="connsiteX1" fmla="*/ 5253433 w 5915585"/>
              <a:gd name="connsiteY1" fmla="*/ 19676 h 2162507"/>
              <a:gd name="connsiteX2" fmla="*/ 3887088 w 5915585"/>
              <a:gd name="connsiteY2" fmla="*/ 40696 h 2162507"/>
              <a:gd name="connsiteX3" fmla="*/ 1459199 w 5915585"/>
              <a:gd name="connsiteY3" fmla="*/ 82738 h 2162507"/>
              <a:gd name="connsiteX4" fmla="*/ 282040 w 5915585"/>
              <a:gd name="connsiteY4" fmla="*/ 776420 h 2162507"/>
              <a:gd name="connsiteX5" fmla="*/ 19281 w 5915585"/>
              <a:gd name="connsiteY5" fmla="*/ 2037662 h 2162507"/>
              <a:gd name="connsiteX6" fmla="*/ 40302 w 5915585"/>
              <a:gd name="connsiteY6" fmla="*/ 2048172 h 21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5585" h="2162507">
                <a:moveTo>
                  <a:pt x="5915585" y="366517"/>
                </a:moveTo>
                <a:cubicBezTo>
                  <a:pt x="5753550" y="220248"/>
                  <a:pt x="5591516" y="73979"/>
                  <a:pt x="5253433" y="19676"/>
                </a:cubicBezTo>
                <a:cubicBezTo>
                  <a:pt x="4915350" y="-34628"/>
                  <a:pt x="3887088" y="40696"/>
                  <a:pt x="3887088" y="40696"/>
                </a:cubicBezTo>
                <a:cubicBezTo>
                  <a:pt x="3254716" y="51206"/>
                  <a:pt x="2060040" y="-39883"/>
                  <a:pt x="1459199" y="82738"/>
                </a:cubicBezTo>
                <a:cubicBezTo>
                  <a:pt x="858358" y="205359"/>
                  <a:pt x="522026" y="450599"/>
                  <a:pt x="282040" y="776420"/>
                </a:cubicBezTo>
                <a:cubicBezTo>
                  <a:pt x="42054" y="1102241"/>
                  <a:pt x="59571" y="1825703"/>
                  <a:pt x="19281" y="2037662"/>
                </a:cubicBezTo>
                <a:cubicBezTo>
                  <a:pt x="-21009" y="2249621"/>
                  <a:pt x="9646" y="2148896"/>
                  <a:pt x="40302" y="2048172"/>
                </a:cubicBez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1431559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Geldkreislauf Kapitalumlauf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621667" y="1130260"/>
            <a:ext cx="1910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Markt für Produktionsmittel</a:t>
            </a:r>
          </a:p>
        </p:txBody>
      </p:sp>
      <p:sp>
        <p:nvSpPr>
          <p:cNvPr id="23" name="Freihandform 22"/>
          <p:cNvSpPr/>
          <p:nvPr/>
        </p:nvSpPr>
        <p:spPr>
          <a:xfrm>
            <a:off x="1296763" y="2780928"/>
            <a:ext cx="5795518" cy="2016224"/>
          </a:xfrm>
          <a:custGeom>
            <a:avLst/>
            <a:gdLst>
              <a:gd name="connsiteX0" fmla="*/ 6386300 w 6641217"/>
              <a:gd name="connsiteY0" fmla="*/ 0 h 1434133"/>
              <a:gd name="connsiteX1" fmla="*/ 6155072 w 6641217"/>
              <a:gd name="connsiteY1" fmla="*/ 1008993 h 1434133"/>
              <a:gd name="connsiteX2" fmla="*/ 1971955 w 6641217"/>
              <a:gd name="connsiteY2" fmla="*/ 1418897 h 1434133"/>
              <a:gd name="connsiteX3" fmla="*/ 122135 w 6641217"/>
              <a:gd name="connsiteY3" fmla="*/ 525518 h 1434133"/>
              <a:gd name="connsiteX4" fmla="*/ 164176 w 6641217"/>
              <a:gd name="connsiteY4" fmla="*/ 536028 h 1434133"/>
              <a:gd name="connsiteX5" fmla="*/ 69583 w 6641217"/>
              <a:gd name="connsiteY5" fmla="*/ 483476 h 143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1217" h="1434133">
                <a:moveTo>
                  <a:pt x="6386300" y="0"/>
                </a:moveTo>
                <a:cubicBezTo>
                  <a:pt x="6638548" y="386255"/>
                  <a:pt x="6890796" y="772510"/>
                  <a:pt x="6155072" y="1008993"/>
                </a:cubicBezTo>
                <a:cubicBezTo>
                  <a:pt x="5419348" y="1245476"/>
                  <a:pt x="2977444" y="1499476"/>
                  <a:pt x="1971955" y="1418897"/>
                </a:cubicBezTo>
                <a:cubicBezTo>
                  <a:pt x="966465" y="1338318"/>
                  <a:pt x="423431" y="672663"/>
                  <a:pt x="122135" y="525518"/>
                </a:cubicBezTo>
                <a:cubicBezTo>
                  <a:pt x="-179161" y="378373"/>
                  <a:pt x="172935" y="543035"/>
                  <a:pt x="164176" y="536028"/>
                </a:cubicBezTo>
                <a:cubicBezTo>
                  <a:pt x="155417" y="529021"/>
                  <a:pt x="112500" y="506248"/>
                  <a:pt x="69583" y="483476"/>
                </a:cubicBezTo>
              </a:path>
            </a:pathLst>
          </a:custGeom>
          <a:noFill/>
          <a:ln w="76200"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0637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/>
      <p:bldP spid="16" grpId="0" animBg="1"/>
      <p:bldP spid="18" grpId="0"/>
      <p:bldP spid="21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/>
          <a:lstStyle/>
          <a:p>
            <a:r>
              <a:rPr lang="de-DE" dirty="0"/>
              <a:t>Kreislauf der Lohnarbeit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2015/2016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Seminar 2, Folie </a:t>
            </a:r>
            <a:fld id="{36D3B09D-BF5C-4FAA-9E48-7ECE8025368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707904" y="1760767"/>
            <a:ext cx="2160240" cy="159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851920" y="2319623"/>
            <a:ext cx="190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Produktion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07504" y="3028310"/>
            <a:ext cx="295232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Arbeit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3203848" y="2924944"/>
            <a:ext cx="648072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978551" y="2276872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588224" y="1953706"/>
            <a:ext cx="19442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n>
                  <a:solidFill>
                    <a:srgbClr val="FFFF00"/>
                  </a:solidFill>
                </a:ln>
                <a:effectLst/>
              </a:rPr>
              <a:t>Produkte und Leistungen</a:t>
            </a:r>
          </a:p>
        </p:txBody>
      </p:sp>
      <p:cxnSp>
        <p:nvCxnSpPr>
          <p:cNvPr id="35" name="Gerade Verbindung 34"/>
          <p:cNvCxnSpPr/>
          <p:nvPr/>
        </p:nvCxnSpPr>
        <p:spPr>
          <a:xfrm>
            <a:off x="7884368" y="2852936"/>
            <a:ext cx="0" cy="2736304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3079422" y="5392235"/>
            <a:ext cx="3278088" cy="93610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Privater Konsum = Reproduktion der Arbeitsfähigkeit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6588224" y="5733256"/>
            <a:ext cx="1224136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251520" y="3501008"/>
            <a:ext cx="0" cy="2340260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251520" y="5841268"/>
            <a:ext cx="2448272" cy="0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6876256" y="58431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Konsumgüter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17458" y="592750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Arbeitskraft</a:t>
            </a:r>
          </a:p>
        </p:txBody>
      </p:sp>
      <p:sp>
        <p:nvSpPr>
          <p:cNvPr id="14" name="Freihandform 13"/>
          <p:cNvSpPr/>
          <p:nvPr/>
        </p:nvSpPr>
        <p:spPr>
          <a:xfrm>
            <a:off x="5517931" y="2672447"/>
            <a:ext cx="1972759" cy="2593236"/>
          </a:xfrm>
          <a:custGeom>
            <a:avLst/>
            <a:gdLst>
              <a:gd name="connsiteX0" fmla="*/ 0 w 1972759"/>
              <a:gd name="connsiteY0" fmla="*/ 2593236 h 2593236"/>
              <a:gd name="connsiteX1" fmla="*/ 1513490 w 1972759"/>
              <a:gd name="connsiteY1" fmla="*/ 1931084 h 2593236"/>
              <a:gd name="connsiteX2" fmla="*/ 1923393 w 1972759"/>
              <a:gd name="connsiteY2" fmla="*/ 186367 h 2593236"/>
              <a:gd name="connsiteX3" fmla="*/ 1965435 w 1972759"/>
              <a:gd name="connsiteY3" fmla="*/ 49732 h 2593236"/>
              <a:gd name="connsiteX4" fmla="*/ 1965435 w 1972759"/>
              <a:gd name="connsiteY4" fmla="*/ 49732 h 259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759" h="2593236">
                <a:moveTo>
                  <a:pt x="0" y="2593236"/>
                </a:moveTo>
                <a:cubicBezTo>
                  <a:pt x="596462" y="2462732"/>
                  <a:pt x="1192925" y="2332229"/>
                  <a:pt x="1513490" y="1931084"/>
                </a:cubicBezTo>
                <a:cubicBezTo>
                  <a:pt x="1834055" y="1529939"/>
                  <a:pt x="1848069" y="499926"/>
                  <a:pt x="1923393" y="186367"/>
                </a:cubicBezTo>
                <a:cubicBezTo>
                  <a:pt x="1998717" y="-127192"/>
                  <a:pt x="1965435" y="49732"/>
                  <a:pt x="1965435" y="49732"/>
                </a:cubicBezTo>
                <a:lnTo>
                  <a:pt x="1965435" y="49732"/>
                </a:ln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 15"/>
          <p:cNvSpPr/>
          <p:nvPr/>
        </p:nvSpPr>
        <p:spPr>
          <a:xfrm>
            <a:off x="1450428" y="977458"/>
            <a:ext cx="6062394" cy="1744721"/>
          </a:xfrm>
          <a:custGeom>
            <a:avLst/>
            <a:gdLst>
              <a:gd name="connsiteX0" fmla="*/ 6032938 w 6062394"/>
              <a:gd name="connsiteY0" fmla="*/ 809301 h 1744721"/>
              <a:gd name="connsiteX1" fmla="*/ 5580993 w 6062394"/>
              <a:gd name="connsiteY1" fmla="*/ 147149 h 1744721"/>
              <a:gd name="connsiteX2" fmla="*/ 2711669 w 6062394"/>
              <a:gd name="connsiteY2" fmla="*/ 31535 h 1744721"/>
              <a:gd name="connsiteX3" fmla="*/ 641131 w 6062394"/>
              <a:gd name="connsiteY3" fmla="*/ 178680 h 1744721"/>
              <a:gd name="connsiteX4" fmla="*/ 0 w 6062394"/>
              <a:gd name="connsiteY4" fmla="*/ 1744721 h 1744721"/>
              <a:gd name="connsiteX5" fmla="*/ 0 w 6062394"/>
              <a:gd name="connsiteY5" fmla="*/ 1744721 h 174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2394" h="1744721">
                <a:moveTo>
                  <a:pt x="6032938" y="809301"/>
                </a:moveTo>
                <a:cubicBezTo>
                  <a:pt x="6083738" y="543039"/>
                  <a:pt x="6134538" y="276777"/>
                  <a:pt x="5580993" y="147149"/>
                </a:cubicBezTo>
                <a:cubicBezTo>
                  <a:pt x="5027448" y="17521"/>
                  <a:pt x="3534979" y="26280"/>
                  <a:pt x="2711669" y="31535"/>
                </a:cubicBezTo>
                <a:cubicBezTo>
                  <a:pt x="1888359" y="36790"/>
                  <a:pt x="1093076" y="-106851"/>
                  <a:pt x="641131" y="178680"/>
                </a:cubicBezTo>
                <a:cubicBezTo>
                  <a:pt x="189186" y="464211"/>
                  <a:pt x="0" y="1744721"/>
                  <a:pt x="0" y="1744721"/>
                </a:cubicBezTo>
                <a:lnTo>
                  <a:pt x="0" y="1744721"/>
                </a:ln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1309474" y="3636579"/>
            <a:ext cx="2001285" cy="1765738"/>
          </a:xfrm>
          <a:custGeom>
            <a:avLst/>
            <a:gdLst>
              <a:gd name="connsiteX0" fmla="*/ 98912 w 2001285"/>
              <a:gd name="connsiteY0" fmla="*/ 0 h 1765738"/>
              <a:gd name="connsiteX1" fmla="*/ 214526 w 2001285"/>
              <a:gd name="connsiteY1" fmla="*/ 1103587 h 1765738"/>
              <a:gd name="connsiteX2" fmla="*/ 2001285 w 2001285"/>
              <a:gd name="connsiteY2" fmla="*/ 1765738 h 1765738"/>
              <a:gd name="connsiteX3" fmla="*/ 2001285 w 2001285"/>
              <a:gd name="connsiteY3" fmla="*/ 1765738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285" h="1765738">
                <a:moveTo>
                  <a:pt x="98912" y="0"/>
                </a:moveTo>
                <a:cubicBezTo>
                  <a:pt x="-1812" y="404648"/>
                  <a:pt x="-102536" y="809297"/>
                  <a:pt x="214526" y="1103587"/>
                </a:cubicBezTo>
                <a:cubicBezTo>
                  <a:pt x="531588" y="1397877"/>
                  <a:pt x="2001285" y="1765738"/>
                  <a:pt x="2001285" y="1765738"/>
                </a:cubicBezTo>
                <a:lnTo>
                  <a:pt x="2001285" y="1765738"/>
                </a:lnTo>
              </a:path>
            </a:pathLst>
          </a:custGeom>
          <a:noFill/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CCCC00"/>
                </a:solidFill>
              </a:ln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9952" y="420947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Kauf der Konsumgüter, Geld fließt über Markt an Produzenten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67544" y="501317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Verkauf der Arbeitskraft, Geld fließt an Arbeiter</a:t>
            </a:r>
          </a:p>
        </p:txBody>
      </p:sp>
    </p:spTree>
    <p:extLst>
      <p:ext uri="{BB962C8B-B14F-4D97-AF65-F5344CB8AC3E}">
        <p14:creationId xmlns:p14="http://schemas.microsoft.com/office/powerpoint/2010/main" val="17014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2" grpId="0"/>
      <p:bldP spid="53" grpId="0"/>
      <p:bldP spid="14" grpId="0" animBg="1"/>
      <p:bldP spid="16" grpId="0" animBg="1"/>
      <p:bldP spid="18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Regionale Cluster weitgehend autarke Einheiten</a:t>
            </a:r>
            <a:br>
              <a:rPr lang="de-DE" dirty="0"/>
            </a:br>
            <a:br>
              <a:rPr lang="de-DE" sz="1800" u="none" dirty="0"/>
            </a:br>
            <a:r>
              <a:rPr lang="de-DE" sz="1800" u="none" dirty="0"/>
              <a:t>lokale Güter überwiegen,                                 ergänzt durch </a:t>
            </a:r>
            <a:r>
              <a:rPr lang="de-DE" sz="1800" dirty="0"/>
              <a:t>wenige</a:t>
            </a:r>
            <a:r>
              <a:rPr lang="de-DE" sz="1800" u="none" dirty="0"/>
              <a:t> spezielle Güter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66073" y="1340768"/>
            <a:ext cx="5499731" cy="4608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rgbClr val="FF0000"/>
                </a:solidFill>
              </a:rPr>
              <a:t>Produktion</a:t>
            </a:r>
            <a:br>
              <a:rPr lang="de-DE" sz="4000" dirty="0">
                <a:solidFill>
                  <a:srgbClr val="FF0000"/>
                </a:solidFill>
              </a:rPr>
            </a:br>
            <a:r>
              <a:rPr lang="de-DE" sz="4000" dirty="0">
                <a:solidFill>
                  <a:srgbClr val="FF0000"/>
                </a:solidFill>
              </a:rPr>
              <a:t>Konsumtion</a:t>
            </a:r>
            <a:br>
              <a:rPr lang="de-DE" sz="4000" dirty="0">
                <a:solidFill>
                  <a:srgbClr val="FF0000"/>
                </a:solidFill>
              </a:rPr>
            </a:br>
            <a:r>
              <a:rPr lang="de-DE" sz="4000" dirty="0">
                <a:solidFill>
                  <a:srgbClr val="FF0000"/>
                </a:solidFill>
              </a:rPr>
              <a:t>Re-Produktion</a:t>
            </a:r>
          </a:p>
        </p:txBody>
      </p:sp>
      <p:sp>
        <p:nvSpPr>
          <p:cNvPr id="16" name="Nach unten gekrümmter Pfeil 15"/>
          <p:cNvSpPr/>
          <p:nvPr/>
        </p:nvSpPr>
        <p:spPr>
          <a:xfrm>
            <a:off x="1331640" y="2204864"/>
            <a:ext cx="4104456" cy="10801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1345440" y="4316611"/>
            <a:ext cx="4176464" cy="1224136"/>
          </a:xfrm>
          <a:prstGeom prst="rect">
            <a:avLst/>
          </a:prstGeom>
        </p:spPr>
      </p:pic>
      <p:sp>
        <p:nvSpPr>
          <p:cNvPr id="18" name="Pfeil nach rechts 17"/>
          <p:cNvSpPr/>
          <p:nvPr/>
        </p:nvSpPr>
        <p:spPr>
          <a:xfrm>
            <a:off x="6522627" y="1675830"/>
            <a:ext cx="2475494" cy="72008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414325" y="2231463"/>
            <a:ext cx="2554528" cy="778678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6522627" y="1843262"/>
            <a:ext cx="226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überregionaler Export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553200" y="2458984"/>
            <a:ext cx="227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überregionaler Import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6757716" y="3311867"/>
            <a:ext cx="215468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757716" y="3004200"/>
            <a:ext cx="2211137" cy="24217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381263" y="309218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Geld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204230" y="3669996"/>
            <a:ext cx="24835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Überregional handelbar:</a:t>
            </a:r>
            <a:br>
              <a:rPr lang="de-DE" dirty="0"/>
            </a:br>
            <a:r>
              <a:rPr lang="de-DE" dirty="0"/>
              <a:t>Waffen, Metalle, </a:t>
            </a:r>
            <a:br>
              <a:rPr lang="de-DE" dirty="0"/>
            </a:br>
            <a:r>
              <a:rPr lang="de-DE" dirty="0"/>
              <a:t>Werkzeuge</a:t>
            </a:r>
            <a:br>
              <a:rPr lang="de-DE" dirty="0"/>
            </a:br>
            <a:r>
              <a:rPr lang="de-DE" dirty="0"/>
              <a:t>besondere Lebensmittel</a:t>
            </a:r>
            <a:br>
              <a:rPr lang="de-DE" dirty="0"/>
            </a:br>
            <a:r>
              <a:rPr lang="de-DE" dirty="0"/>
              <a:t>Sklaven</a:t>
            </a:r>
            <a:br>
              <a:rPr lang="de-DE" dirty="0"/>
            </a:br>
            <a:r>
              <a:rPr lang="de-DE" dirty="0"/>
              <a:t>spezielle Rohstoffe</a:t>
            </a:r>
            <a:br>
              <a:rPr lang="de-DE" dirty="0"/>
            </a:br>
            <a:r>
              <a:rPr lang="de-DE" dirty="0"/>
              <a:t>Kultgeräte, Kunst</a:t>
            </a:r>
          </a:p>
        </p:txBody>
      </p:sp>
    </p:spTree>
    <p:extLst>
      <p:ext uri="{BB962C8B-B14F-4D97-AF65-F5344CB8AC3E}">
        <p14:creationId xmlns:p14="http://schemas.microsoft.com/office/powerpoint/2010/main" val="134190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8" grpId="0" animBg="1"/>
      <p:bldP spid="23" grpId="0" animBg="1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9105" y="1538555"/>
            <a:ext cx="5437069" cy="45600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571" y="2443849"/>
            <a:ext cx="810838" cy="8047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Regionale Cluster hohe Arbeitsteilung</a:t>
            </a:r>
            <a:br>
              <a:rPr lang="de-DE" dirty="0"/>
            </a:br>
            <a:br>
              <a:rPr lang="de-DE" sz="1800" u="none" dirty="0"/>
            </a:br>
            <a:r>
              <a:rPr lang="de-DE" sz="1800" u="none" dirty="0"/>
              <a:t>lokale Güter </a:t>
            </a:r>
            <a:r>
              <a:rPr lang="de-DE" sz="1800" u="none" dirty="0" err="1"/>
              <a:t>ca</a:t>
            </a:r>
            <a:r>
              <a:rPr lang="de-DE" sz="1800" u="none" dirty="0"/>
              <a:t> 50%,                                             überregional handelbare Güter ca. 50%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Hochschule Neubrandenburg    WS 2016/2017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Regionalökonomie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Seminar 3, Folie </a:t>
            </a:r>
            <a:fld id="{36D3B09D-BF5C-4FAA-9E48-7ECE80253682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6" name="Nach unten gekrümmter Pfeil 15"/>
          <p:cNvSpPr/>
          <p:nvPr/>
        </p:nvSpPr>
        <p:spPr>
          <a:xfrm>
            <a:off x="1819223" y="2920984"/>
            <a:ext cx="1828110" cy="5682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4739864" y="1067179"/>
            <a:ext cx="3626671" cy="177578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213409" y="1675293"/>
            <a:ext cx="226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solidFill>
                  <a:schemeClr val="bg1"/>
                </a:solidFill>
              </a:rPr>
              <a:t>überregionaler Export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6476516" y="3065785"/>
            <a:ext cx="2154682" cy="82715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698503" y="295649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Geld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262662" y="4866607"/>
            <a:ext cx="391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Überregional handelbar:</a:t>
            </a:r>
            <a:br>
              <a:rPr lang="de-DE" u="sng" dirty="0"/>
            </a:br>
            <a:r>
              <a:rPr lang="de-DE" dirty="0"/>
              <a:t>alle Produkte, die transportierbar sind.</a:t>
            </a:r>
            <a:br>
              <a:rPr lang="de-DE" u="sng" dirty="0"/>
            </a:br>
            <a:r>
              <a:rPr lang="de-DE" u="sng" dirty="0"/>
              <a:t>Lokal: </a:t>
            </a:r>
            <a:br>
              <a:rPr lang="de-DE" u="sng" dirty="0"/>
            </a:br>
            <a:r>
              <a:rPr lang="de-DE" dirty="0"/>
              <a:t>solche, die ökonomisch nicht </a:t>
            </a:r>
            <a:br>
              <a:rPr lang="de-DE" dirty="0"/>
            </a:br>
            <a:r>
              <a:rPr lang="de-DE" dirty="0"/>
              <a:t>transportiert werden können</a:t>
            </a:r>
          </a:p>
        </p:txBody>
      </p:sp>
      <p:sp>
        <p:nvSpPr>
          <p:cNvPr id="8" name="Ellipse 7"/>
          <p:cNvSpPr/>
          <p:nvPr/>
        </p:nvSpPr>
        <p:spPr>
          <a:xfrm>
            <a:off x="3061169" y="1629878"/>
            <a:ext cx="1202526" cy="11654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741" y="2095699"/>
            <a:ext cx="810838" cy="80474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053" y="1693328"/>
            <a:ext cx="542211" cy="53813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48" y="2825138"/>
            <a:ext cx="534579" cy="5305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701093" y="1734017"/>
            <a:ext cx="2153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Lokal angesiedelte Produzenten überregional handelbarer Güter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</a:t>
            </a:r>
            <a:r>
              <a:rPr lang="de-DE" dirty="0">
                <a:solidFill>
                  <a:srgbClr val="FF0000"/>
                </a:solidFill>
              </a:rPr>
              <a:t>Lokaler Handel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92846" y="3363982"/>
            <a:ext cx="3139593" cy="1835055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043662" y="3819844"/>
            <a:ext cx="23024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Produktionsmittel</a:t>
            </a:r>
          </a:p>
          <a:p>
            <a:r>
              <a:rPr lang="de-DE" u="sng" dirty="0">
                <a:solidFill>
                  <a:schemeClr val="bg1"/>
                </a:solidFill>
              </a:rPr>
              <a:t>Überregionaler Import</a:t>
            </a:r>
          </a:p>
          <a:p>
            <a:r>
              <a:rPr lang="de-DE" sz="1600" dirty="0"/>
              <a:t>Konsumgüter</a:t>
            </a:r>
          </a:p>
        </p:txBody>
      </p:sp>
      <p:sp>
        <p:nvSpPr>
          <p:cNvPr id="14" name="Pfeil nach links und oben 13"/>
          <p:cNvSpPr/>
          <p:nvPr/>
        </p:nvSpPr>
        <p:spPr>
          <a:xfrm>
            <a:off x="3420256" y="2803387"/>
            <a:ext cx="2071788" cy="1840267"/>
          </a:xfrm>
          <a:prstGeom prst="leftUpArrow">
            <a:avLst>
              <a:gd name="adj1" fmla="val 32871"/>
              <a:gd name="adj2" fmla="val 2500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Ellipse 2"/>
          <p:cNvSpPr/>
          <p:nvPr/>
        </p:nvSpPr>
        <p:spPr>
          <a:xfrm>
            <a:off x="845289" y="4203224"/>
            <a:ext cx="3965184" cy="174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Lokale Wirtschaft nicht handelbarer Güter:</a:t>
            </a:r>
            <a:br>
              <a:rPr lang="de-DE" dirty="0"/>
            </a:br>
            <a:r>
              <a:rPr lang="de-DE" dirty="0"/>
              <a:t>Wohnung, Restaurant, Friseur, Dienstleistungen, Handwerk</a:t>
            </a: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536485" y="2358498"/>
            <a:ext cx="2226546" cy="890093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 flipV="1">
            <a:off x="1849857" y="3710883"/>
            <a:ext cx="1766841" cy="361864"/>
          </a:xfrm>
          <a:prstGeom prst="rect">
            <a:avLst/>
          </a:prstGeom>
        </p:spPr>
      </p:pic>
      <p:sp>
        <p:nvSpPr>
          <p:cNvPr id="30" name="Pfeil nach unten 29"/>
          <p:cNvSpPr/>
          <p:nvPr/>
        </p:nvSpPr>
        <p:spPr>
          <a:xfrm>
            <a:off x="519069" y="3457585"/>
            <a:ext cx="712650" cy="15646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oben 31"/>
          <p:cNvSpPr/>
          <p:nvPr/>
        </p:nvSpPr>
        <p:spPr>
          <a:xfrm>
            <a:off x="1150722" y="3324204"/>
            <a:ext cx="648072" cy="15646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99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8" grpId="0" animBg="1"/>
      <p:bldP spid="23" grpId="0" animBg="1"/>
      <p:bldP spid="25" grpId="0"/>
      <p:bldP spid="8" grpId="0" animBg="1"/>
      <p:bldP spid="13" grpId="0"/>
      <p:bldP spid="27" grpId="0"/>
      <p:bldP spid="14" grpId="0" animBg="1"/>
      <p:bldP spid="3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Bildschirmpräsentation (4:3)</PresentationFormat>
  <Paragraphs>148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Larissa</vt:lpstr>
      <vt:lpstr>Regionalökonomie Hochschule Neubrandenburg WS 2016/2017</vt:lpstr>
      <vt:lpstr>Vormoderne Wirtschaftsweisen</vt:lpstr>
      <vt:lpstr>Wirtschaft = Gesellschaftliche Produktion + Zirkulation</vt:lpstr>
      <vt:lpstr>Input                 Output</vt:lpstr>
      <vt:lpstr>Kreislauf des Ökokapitals:  Nutzung von Naturressourcen</vt:lpstr>
      <vt:lpstr>Kreislauf der Produktionsmittel</vt:lpstr>
      <vt:lpstr>Kreislauf der Lohnarbeit</vt:lpstr>
      <vt:lpstr>Regionale Cluster weitgehend autarke Einheiten  lokale Güter überwiegen,                                 ergänzt durch wenige spezielle Güter</vt:lpstr>
      <vt:lpstr>Regionale Cluster hohe Arbeitsteilung  lokale Güter ca 50%,                                             überregional handelbare Güter ca. 50%</vt:lpstr>
      <vt:lpstr>Ausgeglichen / unausgeglichen Beispiel bei 50%:</vt:lpstr>
      <vt:lpstr>Regionale Cluster hohe Arbeitsteilung  lokale Güter ca 50%,                                   überregional handelbare Güter: Import 50%,      Export nur 20 %. Defizit 30% </vt:lpstr>
      <vt:lpstr>Ausgeglichen / unausgeglichen </vt:lpstr>
    </vt:vector>
  </TitlesOfParts>
  <Company>Thünen-Institut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 Land</dc:creator>
  <cp:lastModifiedBy>Rainer Land</cp:lastModifiedBy>
  <cp:revision>95</cp:revision>
  <dcterms:created xsi:type="dcterms:W3CDTF">2013-09-26T06:47:33Z</dcterms:created>
  <dcterms:modified xsi:type="dcterms:W3CDTF">2016-11-10T17:43:02Z</dcterms:modified>
</cp:coreProperties>
</file>