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65" r:id="rId3"/>
    <p:sldId id="369" r:id="rId4"/>
    <p:sldId id="366" r:id="rId5"/>
    <p:sldId id="367" r:id="rId6"/>
    <p:sldId id="368" r:id="rId7"/>
    <p:sldId id="362" r:id="rId8"/>
    <p:sldId id="370" r:id="rId9"/>
    <p:sldId id="364" r:id="rId10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1" autoAdjust="0"/>
  </p:normalViewPr>
  <p:slideViewPr>
    <p:cSldViewPr>
      <p:cViewPr varScale="1">
        <p:scale>
          <a:sx n="106" d="100"/>
          <a:sy n="106" d="100"/>
        </p:scale>
        <p:origin x="12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38" y="-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r">
              <a:defRPr sz="1300"/>
            </a:lvl1pPr>
          </a:lstStyle>
          <a:p>
            <a:fld id="{90D77C31-FD76-4688-8A24-5BF7E1806C22}" type="datetimeFigureOut">
              <a:rPr lang="de-DE" smtClean="0"/>
              <a:t>12.10.2018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r">
              <a:defRPr sz="1300"/>
            </a:lvl1pPr>
          </a:lstStyle>
          <a:p>
            <a:fld id="{126F867D-DE64-4230-A70F-8A25A67B7C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66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r">
              <a:defRPr sz="1300"/>
            </a:lvl1pPr>
          </a:lstStyle>
          <a:p>
            <a:fld id="{B06022A9-F4D4-4B0A-AC74-33158984DCE9}" type="datetimeFigureOut">
              <a:rPr lang="de-DE" smtClean="0"/>
              <a:t>12.10.2018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54" tIns="47627" rIns="95254" bIns="4762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254" tIns="47627" rIns="95254" bIns="4762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r">
              <a:defRPr sz="1300"/>
            </a:lvl1pPr>
          </a:lstStyle>
          <a:p>
            <a:fld id="{E26C3F53-2B52-4C08-9D3D-1233761047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04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Thünen Institut </a:t>
            </a:r>
            <a:r>
              <a:rPr lang="de-DE" dirty="0" err="1"/>
              <a:t>eV.</a:t>
            </a:r>
            <a:r>
              <a:rPr lang="de-DE" dirty="0"/>
              <a:t> </a:t>
            </a:r>
            <a:r>
              <a:rPr lang="de-DE" dirty="0" err="1"/>
              <a:t>Bollewick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491880" y="6356350"/>
            <a:ext cx="252792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Dr. Rainer Land: Ökonomie des Green New Deal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Folie </a:t>
            </a:r>
            <a:fld id="{36D3B09D-BF5C-4FAA-9E48-7ECE8025368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490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Thünen Institut </a:t>
            </a:r>
            <a:r>
              <a:rPr lang="de-DE" dirty="0" err="1"/>
              <a:t>eV.</a:t>
            </a:r>
            <a:r>
              <a:rPr lang="de-DE" dirty="0"/>
              <a:t> </a:t>
            </a:r>
            <a:r>
              <a:rPr lang="de-DE" dirty="0" err="1"/>
              <a:t>Bollewick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Dr. Rainer Land: Ökonomie des Green New Deal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Folie </a:t>
            </a:r>
            <a:fld id="{36D3B09D-BF5C-4FAA-9E48-7ECE8025368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662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Thünen Institut </a:t>
            </a:r>
            <a:r>
              <a:rPr lang="de-DE" dirty="0" err="1"/>
              <a:t>eV.</a:t>
            </a:r>
            <a:r>
              <a:rPr lang="de-DE" dirty="0"/>
              <a:t> </a:t>
            </a:r>
            <a:r>
              <a:rPr lang="de-DE" dirty="0" err="1"/>
              <a:t>Bollewick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Dr. Rainer Land: Ökonomie des Green New Deal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Folie </a:t>
            </a:r>
            <a:fld id="{36D3B09D-BF5C-4FAA-9E48-7ECE8025368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126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>
            <a:lvl1pPr algn="l">
              <a:defRPr sz="3200" u="sng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Thünen Institut </a:t>
            </a:r>
            <a:r>
              <a:rPr lang="de-DE" dirty="0" err="1"/>
              <a:t>eV.</a:t>
            </a:r>
            <a:r>
              <a:rPr lang="de-DE" dirty="0"/>
              <a:t> </a:t>
            </a:r>
            <a:r>
              <a:rPr lang="de-DE" dirty="0" err="1"/>
              <a:t>Bollewick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Dr. Rainer Land: Ökonomie des Green New Deal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Folie </a:t>
            </a:r>
            <a:fld id="{36D3B09D-BF5C-4FAA-9E48-7ECE8025368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030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Thünen Institut </a:t>
            </a:r>
            <a:r>
              <a:rPr lang="de-DE" dirty="0" err="1"/>
              <a:t>eV.</a:t>
            </a:r>
            <a:r>
              <a:rPr lang="de-DE" dirty="0"/>
              <a:t> </a:t>
            </a:r>
            <a:r>
              <a:rPr lang="de-DE" dirty="0" err="1"/>
              <a:t>Bollewick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Dr. Rainer Land: Ökonomie des Green New Deal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Folie </a:t>
            </a:r>
            <a:fld id="{36D3B09D-BF5C-4FAA-9E48-7ECE8025368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863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Thünen Institut </a:t>
            </a:r>
            <a:r>
              <a:rPr lang="de-DE" dirty="0" err="1"/>
              <a:t>eV.</a:t>
            </a:r>
            <a:r>
              <a:rPr lang="de-DE" dirty="0"/>
              <a:t> </a:t>
            </a:r>
            <a:r>
              <a:rPr lang="de-DE" dirty="0" err="1"/>
              <a:t>Bollewick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Dr. Rainer Land: Ökonomie des Green New Deal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D3B09D-BF5C-4FAA-9E48-7ECE802536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32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Thünen Institut </a:t>
            </a:r>
            <a:r>
              <a:rPr lang="de-DE" dirty="0" err="1"/>
              <a:t>eV.</a:t>
            </a:r>
            <a:r>
              <a:rPr lang="de-DE" dirty="0"/>
              <a:t> </a:t>
            </a:r>
            <a:r>
              <a:rPr lang="de-DE" dirty="0" err="1"/>
              <a:t>Bollewick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Dr. Rainer Land: Ökonomie des Green New Deal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Folie </a:t>
            </a:r>
            <a:fld id="{36D3B09D-BF5C-4FAA-9E48-7ECE8025368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68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Thünen Institut </a:t>
            </a:r>
            <a:r>
              <a:rPr lang="de-DE" dirty="0" err="1"/>
              <a:t>eV.</a:t>
            </a:r>
            <a:r>
              <a:rPr lang="de-DE" dirty="0"/>
              <a:t> </a:t>
            </a:r>
            <a:r>
              <a:rPr lang="de-DE" dirty="0" err="1"/>
              <a:t>Bollewick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Dr. Rainer Land: Ökonomie des Green New Deal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Folie </a:t>
            </a:r>
            <a:fld id="{36D3B09D-BF5C-4FAA-9E48-7ECE8025368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713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Thünen Institut </a:t>
            </a:r>
            <a:r>
              <a:rPr lang="de-DE" dirty="0" err="1"/>
              <a:t>eV.</a:t>
            </a:r>
            <a:r>
              <a:rPr lang="de-DE" dirty="0"/>
              <a:t> </a:t>
            </a:r>
            <a:r>
              <a:rPr lang="de-DE" dirty="0" err="1"/>
              <a:t>Bollewick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Dr. Rainer Land: Ökonomie des Green New Deal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Folie </a:t>
            </a:r>
            <a:fld id="{36D3B09D-BF5C-4FAA-9E48-7ECE8025368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945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Thünen Institut </a:t>
            </a:r>
            <a:r>
              <a:rPr lang="de-DE" dirty="0" err="1"/>
              <a:t>eV.</a:t>
            </a:r>
            <a:r>
              <a:rPr lang="de-DE" dirty="0"/>
              <a:t> </a:t>
            </a:r>
            <a:r>
              <a:rPr lang="de-DE" dirty="0" err="1"/>
              <a:t>Bollewick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Dr. Rainer Land: Ökonomie des Green New Deal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Folie </a:t>
            </a:r>
            <a:fld id="{36D3B09D-BF5C-4FAA-9E48-7ECE8025368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283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Thünen Institut </a:t>
            </a:r>
            <a:r>
              <a:rPr lang="de-DE" dirty="0" err="1"/>
              <a:t>eV.</a:t>
            </a:r>
            <a:r>
              <a:rPr lang="de-DE" dirty="0"/>
              <a:t> </a:t>
            </a:r>
            <a:r>
              <a:rPr lang="de-DE" dirty="0" err="1"/>
              <a:t>Bollewick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Dr. Rainer Land: Ökonomie des Green New Deal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Seminar 2, Folie </a:t>
            </a:r>
            <a:fld id="{36D3B09D-BF5C-4FAA-9E48-7ECE8025368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388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251520" y="630932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de-DE" dirty="0"/>
              <a:t>Thünen Institut </a:t>
            </a:r>
            <a:r>
              <a:rPr lang="de-DE" dirty="0" err="1"/>
              <a:t>eV.</a:t>
            </a:r>
            <a:r>
              <a:rPr lang="de-DE" dirty="0"/>
              <a:t> </a:t>
            </a:r>
            <a:r>
              <a:rPr lang="de-DE" dirty="0" err="1"/>
              <a:t>Bollewick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18520" y="630932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r"/>
            <a:r>
              <a:rPr lang="de-DE" dirty="0"/>
              <a:t>Dr. Rainer Land: Ökonomie des Green New Deal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347520" y="630932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r>
              <a:rPr lang="de-DE" dirty="0"/>
              <a:t>Folie </a:t>
            </a:r>
            <a:fld id="{36D3B09D-BF5C-4FAA-9E48-7ECE8025368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179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la-texte.d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rla-texte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la-texte.de/?page_id=5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ctrTitle"/>
          </p:nvPr>
        </p:nvSpPr>
        <p:spPr>
          <a:xfrm>
            <a:off x="704513" y="188640"/>
            <a:ext cx="7772400" cy="2960204"/>
          </a:xfrm>
        </p:spPr>
        <p:txBody>
          <a:bodyPr/>
          <a:lstStyle/>
          <a:p>
            <a:r>
              <a:rPr lang="de-DE" altLang="de-DE" sz="3200" dirty="0"/>
              <a:t>Konzepte für eine moderne Wirtschaftspolitik</a:t>
            </a:r>
            <a:br>
              <a:rPr lang="de-DE" altLang="de-DE" sz="3200" dirty="0"/>
            </a:br>
            <a:br>
              <a:rPr lang="de-DE" altLang="de-DE" sz="800" dirty="0"/>
            </a:br>
            <a:r>
              <a:rPr lang="de-DE" sz="1600" dirty="0"/>
              <a:t>Makroskop-Kongress 13. Oktober 2018</a:t>
            </a:r>
            <a:br>
              <a:rPr lang="de-DE" sz="1600" dirty="0"/>
            </a:br>
            <a:br>
              <a:rPr lang="de-DE" sz="1600" dirty="0"/>
            </a:br>
            <a:br>
              <a:rPr lang="de-DE" sz="1600" dirty="0"/>
            </a:br>
            <a:r>
              <a:rPr lang="de-DE" altLang="de-DE" sz="2800" b="1" dirty="0"/>
              <a:t>N</a:t>
            </a:r>
            <a:r>
              <a:rPr lang="de-DE" sz="2800" b="1" dirty="0"/>
              <a:t>eue wirtschaftliche Dynamik durch </a:t>
            </a:r>
            <a:br>
              <a:rPr lang="de-DE" sz="2800" b="1" dirty="0"/>
            </a:br>
            <a:r>
              <a:rPr lang="de-DE" sz="2800" b="1" dirty="0"/>
              <a:t>ökologischen Umbau und sozialen Fortschritt </a:t>
            </a:r>
            <a:endParaRPr lang="de-DE" sz="3200" b="1" dirty="0"/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</p:nvPr>
        </p:nvSpPr>
        <p:spPr>
          <a:xfrm>
            <a:off x="1227584" y="3267084"/>
            <a:ext cx="6688832" cy="2088232"/>
          </a:xfrm>
        </p:spPr>
        <p:txBody>
          <a:bodyPr>
            <a:normAutofit fontScale="85000" lnSpcReduction="20000"/>
          </a:bodyPr>
          <a:lstStyle/>
          <a:p>
            <a:r>
              <a:rPr lang="de-DE" sz="2400" dirty="0">
                <a:solidFill>
                  <a:schemeClr val="tx1"/>
                </a:solidFill>
              </a:rPr>
              <a:t>Dr. Rainer Land</a:t>
            </a:r>
          </a:p>
          <a:p>
            <a:r>
              <a:rPr lang="de-DE" sz="2400" dirty="0">
                <a:solidFill>
                  <a:schemeClr val="tx1"/>
                </a:solidFill>
              </a:rPr>
              <a:t>Thünen-Institut </a:t>
            </a:r>
            <a:r>
              <a:rPr lang="de-DE" sz="2400" dirty="0" err="1">
                <a:solidFill>
                  <a:schemeClr val="tx1"/>
                </a:solidFill>
              </a:rPr>
              <a:t>eV.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Bollewick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Oktober 2018</a:t>
            </a:r>
          </a:p>
          <a:p>
            <a:endParaRPr lang="de-DE" sz="2400" dirty="0">
              <a:solidFill>
                <a:srgbClr val="0070C0"/>
              </a:solidFill>
            </a:endParaRPr>
          </a:p>
          <a:p>
            <a:r>
              <a:rPr lang="de-DE" sz="2400" dirty="0">
                <a:solidFill>
                  <a:srgbClr val="FF0000"/>
                </a:solidFill>
              </a:rPr>
              <a:t>Folien, Unterlagen, Materialien</a:t>
            </a:r>
            <a:br>
              <a:rPr lang="de-DE" sz="2400" dirty="0">
                <a:solidFill>
                  <a:srgbClr val="FF0000"/>
                </a:solidFill>
              </a:rPr>
            </a:br>
            <a:r>
              <a:rPr lang="de-DE" sz="2400" dirty="0">
                <a:solidFill>
                  <a:srgbClr val="0070C0"/>
                </a:solidFill>
                <a:hlinkClick r:id="rId2"/>
              </a:rPr>
              <a:t>www.rla-texte.de</a:t>
            </a:r>
            <a:endParaRPr lang="de-DE" sz="2400" dirty="0">
              <a:solidFill>
                <a:srgbClr val="0070C0"/>
              </a:solidFill>
            </a:endParaRPr>
          </a:p>
          <a:p>
            <a:r>
              <a:rPr lang="de-DE" sz="2400" dirty="0"/>
              <a:t>siehe: Makroskop-Gesprächskreis</a:t>
            </a:r>
          </a:p>
          <a:p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Folie </a:t>
            </a:r>
            <a:fld id="{36D3B09D-BF5C-4FAA-9E48-7ECE80253682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5498534"/>
            <a:ext cx="2520280" cy="882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677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B7E431-6646-4F14-905F-F1E0F1952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Nach dem Neoliberalismus?</a:t>
            </a:r>
            <a:br>
              <a:rPr lang="de-DE" dirty="0"/>
            </a:br>
            <a:r>
              <a:rPr lang="de-DE" dirty="0"/>
              <a:t>Hoffnung Mitte-Links? </a:t>
            </a:r>
            <a:r>
              <a:rPr lang="de-DE" dirty="0">
                <a:solidFill>
                  <a:srgbClr val="FF0000"/>
                </a:solidFill>
              </a:rPr>
              <a:t>Rot</a:t>
            </a:r>
            <a:r>
              <a:rPr lang="de-DE" dirty="0"/>
              <a:t>-</a:t>
            </a:r>
            <a:r>
              <a:rPr lang="de-DE" dirty="0">
                <a:solidFill>
                  <a:srgbClr val="CC0099"/>
                </a:solidFill>
              </a:rPr>
              <a:t>Rot</a:t>
            </a:r>
            <a:r>
              <a:rPr lang="de-DE" dirty="0"/>
              <a:t>-</a:t>
            </a:r>
            <a:r>
              <a:rPr lang="de-DE" dirty="0">
                <a:solidFill>
                  <a:srgbClr val="00B050"/>
                </a:solidFill>
              </a:rPr>
              <a:t>Grün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E5AB5C-F42C-4183-A49E-2D24F4AD5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</p:spPr>
        <p:txBody>
          <a:bodyPr/>
          <a:lstStyle/>
          <a:p>
            <a:r>
              <a:rPr lang="de-DE" sz="2000" dirty="0"/>
              <a:t>SPD-Erneuerung – </a:t>
            </a:r>
            <a:r>
              <a:rPr lang="de-DE" sz="2000" dirty="0" err="1"/>
              <a:t>NOGroKo</a:t>
            </a:r>
            <a:r>
              <a:rPr lang="de-DE" sz="2000" dirty="0"/>
              <a:t> </a:t>
            </a:r>
            <a:r>
              <a:rPr lang="de-DE" sz="2000" dirty="0">
                <a:sym typeface="Wingdings" panose="05000000000000000000" pitchFamily="2" charset="2"/>
              </a:rPr>
              <a:t> neue politische Strategie? </a:t>
            </a:r>
            <a:br>
              <a:rPr lang="de-DE" sz="2000" dirty="0">
                <a:sym typeface="Wingdings" panose="05000000000000000000" pitchFamily="2" charset="2"/>
              </a:rPr>
            </a:br>
            <a:r>
              <a:rPr lang="de-DE" sz="2000" dirty="0">
                <a:sym typeface="Wingdings" panose="05000000000000000000" pitchFamily="2" charset="2"/>
              </a:rPr>
              <a:t>Das </a:t>
            </a:r>
            <a:r>
              <a:rPr lang="de-DE" sz="2000" dirty="0"/>
              <a:t>scheint weitgehend gescheitert.</a:t>
            </a:r>
          </a:p>
          <a:p>
            <a:r>
              <a:rPr lang="de-DE" sz="2000" dirty="0"/>
              <a:t>Auch in Linkspartei und bei den Grünen sind die Konturen einer neuen Wirtschafts-, Umwelt- und Sozialpolitik nach dem Neoliberalismus nicht erkennbar, auch keine Bewegung in Richtung auf eine Kooperation.</a:t>
            </a:r>
          </a:p>
          <a:p>
            <a:r>
              <a:rPr lang="de-DE" sz="2000" dirty="0"/>
              <a:t>Inkompetenz in wirtschaftspolitischen Fragen in allen drei Parteien, wenige Ausnahmen.</a:t>
            </a:r>
          </a:p>
          <a:p>
            <a:r>
              <a:rPr lang="de-DE" sz="2000" dirty="0"/>
              <a:t>Druck auf Parteien kann nur aus sozialer Bewegung kommen! Basisbewegungen ? Hoffnungen ja, aber genügend Kraft? </a:t>
            </a:r>
          </a:p>
          <a:p>
            <a:r>
              <a:rPr lang="de-DE" sz="2000" dirty="0"/>
              <a:t>Aufstehen? Gelingt ein Weg zu neuem Politikkonzept? Gibt es genügend integrativer Kraft in der Linken insgesamt? Sind Differenzen überwindbar?</a:t>
            </a:r>
          </a:p>
          <a:p>
            <a:r>
              <a:rPr lang="de-DE" sz="2000" dirty="0"/>
              <a:t>Vorschlag von Brie, Klein (Thesen zu „Aufstehen“): Entwurf für Regierungsprogramm in spätestens 2 Jahren vorlegen. Soll die drei Parteien in Zugzwang bringen, einen Wahlkampf für eine Mitte-Links-Regierung zu führen.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CC301F-18DA-49AB-8402-4B38D343E5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453336"/>
            <a:ext cx="2133600" cy="268139"/>
          </a:xfrm>
        </p:spPr>
        <p:txBody>
          <a:bodyPr/>
          <a:lstStyle/>
          <a:p>
            <a:r>
              <a:rPr lang="de-DE" dirty="0"/>
              <a:t>Rainer Land, Oktober 2018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A1C4C7-8F6C-4D58-9371-19B835D70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8882" y="6453336"/>
            <a:ext cx="2133600" cy="268139"/>
          </a:xfrm>
        </p:spPr>
        <p:txBody>
          <a:bodyPr/>
          <a:lstStyle/>
          <a:p>
            <a:r>
              <a:rPr lang="de-DE" dirty="0"/>
              <a:t>Folie </a:t>
            </a:r>
            <a:fld id="{36D3B09D-BF5C-4FAA-9E48-7ECE80253682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9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219CAF-B0F8-4EC4-8812-127AFF79A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2240" y="6492875"/>
            <a:ext cx="2133600" cy="365125"/>
          </a:xfrm>
        </p:spPr>
        <p:txBody>
          <a:bodyPr/>
          <a:lstStyle/>
          <a:p>
            <a:r>
              <a:rPr lang="de-DE" dirty="0"/>
              <a:t>Folie </a:t>
            </a:r>
            <a:fld id="{36D3B09D-BF5C-4FAA-9E48-7ECE80253682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E7424E4-E397-45EA-978B-9389519A0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79" y="136525"/>
            <a:ext cx="6238859" cy="299394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0F4A91C-6C30-468E-A715-15F9C2536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3645024"/>
            <a:ext cx="6804248" cy="2684544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7A7EC77F-6217-4C4A-99BE-D464BF273275}"/>
              </a:ext>
            </a:extLst>
          </p:cNvPr>
          <p:cNvSpPr txBox="1"/>
          <p:nvPr/>
        </p:nvSpPr>
        <p:spPr>
          <a:xfrm>
            <a:off x="467544" y="3193025"/>
            <a:ext cx="715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7030A0"/>
                </a:solidFill>
              </a:rPr>
              <a:t>9. These: Sammlungsbewegung: Schritt auf den Weg zu linken Mehrheiten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5889374-00CA-4B2B-B015-A9CC2BBCE6B7}"/>
              </a:ext>
            </a:extLst>
          </p:cNvPr>
          <p:cNvSpPr txBox="1"/>
          <p:nvPr/>
        </p:nvSpPr>
        <p:spPr>
          <a:xfrm>
            <a:off x="2627784" y="26682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Thesen von Michael Brie und Dieter Klein</a:t>
            </a:r>
          </a:p>
        </p:txBody>
      </p:sp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F54C2BEF-AAC4-4AA1-A46C-C08DBAF3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453336"/>
            <a:ext cx="2133600" cy="268139"/>
          </a:xfrm>
        </p:spPr>
        <p:txBody>
          <a:bodyPr/>
          <a:lstStyle/>
          <a:p>
            <a:r>
              <a:rPr lang="de-DE" dirty="0"/>
              <a:t>Rainer Land, Oktober 2018</a:t>
            </a:r>
          </a:p>
        </p:txBody>
      </p:sp>
    </p:spTree>
    <p:extLst>
      <p:ext uri="{BB962C8B-B14F-4D97-AF65-F5344CB8AC3E}">
        <p14:creationId xmlns:p14="http://schemas.microsoft.com/office/powerpoint/2010/main" val="367276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B7E431-6646-4F14-905F-F1E0F1952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Wirtschaftspolitik nach dem Neoliberalismus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>Was reicht nicht?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E5AB5C-F42C-4183-A49E-2D24F4AD5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1"/>
            <a:ext cx="8363272" cy="4680520"/>
          </a:xfrm>
        </p:spPr>
        <p:txBody>
          <a:bodyPr/>
          <a:lstStyle/>
          <a:p>
            <a:r>
              <a:rPr lang="de-DE" sz="1900" u="sng" dirty="0"/>
              <a:t>Schlimmeres verhindern</a:t>
            </a:r>
            <a:r>
              <a:rPr lang="de-DE" sz="1900" dirty="0"/>
              <a:t>, z.B. weiterer Sozialabbau, Stabilitäts- und Wachstumspakt nur durch Ausnahmen abmildern.</a:t>
            </a:r>
          </a:p>
          <a:p>
            <a:r>
              <a:rPr lang="de-DE" sz="1900" dirty="0"/>
              <a:t>Die schlimmsten </a:t>
            </a:r>
            <a:r>
              <a:rPr lang="de-DE" sz="1900" u="sng" dirty="0"/>
              <a:t>Verwerfungen korrigieren</a:t>
            </a:r>
            <a:r>
              <a:rPr lang="de-DE" sz="1900" dirty="0"/>
              <a:t>, z.B. Harz 4 reformieren, ohne das Prinzip aufzuheben.</a:t>
            </a:r>
          </a:p>
          <a:p>
            <a:r>
              <a:rPr lang="de-DE" sz="1900" dirty="0"/>
              <a:t>Forderungslisten </a:t>
            </a:r>
            <a:r>
              <a:rPr lang="de-DE" sz="1900" u="sng" dirty="0"/>
              <a:t>an irgendwen </a:t>
            </a:r>
            <a:r>
              <a:rPr lang="de-DE" sz="1900" dirty="0"/>
              <a:t>aufzustellen. </a:t>
            </a:r>
          </a:p>
          <a:p>
            <a:r>
              <a:rPr lang="de-DE" sz="1900" u="sng" dirty="0"/>
              <a:t>Einzelforderungen</a:t>
            </a:r>
            <a:r>
              <a:rPr lang="de-DE" sz="1900" dirty="0"/>
              <a:t>, die keinen Zusammenhang bilden, keine Integration zu einem anderen </a:t>
            </a:r>
            <a:r>
              <a:rPr lang="de-DE" sz="1900" u="sng" dirty="0"/>
              <a:t>neuen</a:t>
            </a:r>
            <a:r>
              <a:rPr lang="de-DE" sz="1900" dirty="0"/>
              <a:t> </a:t>
            </a:r>
            <a:r>
              <a:rPr lang="de-DE" sz="1900" u="sng" dirty="0"/>
              <a:t>Programm wirtschaftlicher Entwicklung</a:t>
            </a:r>
            <a:r>
              <a:rPr lang="de-DE" sz="1900" dirty="0"/>
              <a:t>.</a:t>
            </a:r>
          </a:p>
          <a:p>
            <a:r>
              <a:rPr lang="de-DE" sz="1900" dirty="0"/>
              <a:t>Nötig ist ein Programm für eine </a:t>
            </a:r>
            <a:r>
              <a:rPr lang="de-DE" sz="1900" dirty="0">
                <a:solidFill>
                  <a:srgbClr val="FF0000"/>
                </a:solidFill>
              </a:rPr>
              <a:t>eigene Bewegung </a:t>
            </a:r>
            <a:r>
              <a:rPr lang="de-DE" sz="1900" dirty="0"/>
              <a:t>und eine </a:t>
            </a:r>
            <a:r>
              <a:rPr lang="de-DE" sz="1900" dirty="0">
                <a:solidFill>
                  <a:srgbClr val="FF0000"/>
                </a:solidFill>
              </a:rPr>
              <a:t>eigene Regierung</a:t>
            </a:r>
            <a:r>
              <a:rPr lang="de-DE" sz="1900" dirty="0"/>
              <a:t>. Was wollen wir selbst tun, wenn wir eine Mitte Links Mehrheit erringen? Nur so kann ein Bündnis </a:t>
            </a:r>
            <a:r>
              <a:rPr lang="de-DE" sz="1900" dirty="0">
                <a:solidFill>
                  <a:srgbClr val="FF0000"/>
                </a:solidFill>
              </a:rPr>
              <a:t>Rot</a:t>
            </a:r>
            <a:r>
              <a:rPr lang="de-DE" sz="1900" dirty="0"/>
              <a:t>-</a:t>
            </a:r>
            <a:r>
              <a:rPr lang="de-DE" sz="1900" dirty="0">
                <a:solidFill>
                  <a:srgbClr val="CC0099"/>
                </a:solidFill>
              </a:rPr>
              <a:t>Rot</a:t>
            </a:r>
            <a:r>
              <a:rPr lang="de-DE" sz="1900" dirty="0"/>
              <a:t>-</a:t>
            </a:r>
            <a:r>
              <a:rPr lang="de-DE" sz="1900" dirty="0">
                <a:solidFill>
                  <a:srgbClr val="00B050"/>
                </a:solidFill>
              </a:rPr>
              <a:t>Grün </a:t>
            </a:r>
            <a:r>
              <a:rPr lang="de-DE" sz="1900" i="1" dirty="0"/>
              <a:t>vielleicht</a:t>
            </a:r>
            <a:r>
              <a:rPr lang="de-DE" sz="1900" dirty="0"/>
              <a:t> durchgesetzt werden – mit oder gegen die heutigen Parteiführungen.</a:t>
            </a:r>
          </a:p>
          <a:p>
            <a:r>
              <a:rPr lang="de-DE" sz="2800" b="1" u="sng" dirty="0">
                <a:solidFill>
                  <a:srgbClr val="0070C0"/>
                </a:solidFill>
              </a:rPr>
              <a:t>Neue wirtschaftliche Dynamik </a:t>
            </a:r>
          </a:p>
          <a:p>
            <a:r>
              <a:rPr lang="de-DE" sz="2800" b="1" u="sng" dirty="0">
                <a:solidFill>
                  <a:srgbClr val="0070C0"/>
                </a:solidFill>
              </a:rPr>
              <a:t>mit veränderten Entwicklungsrichtungen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CC301F-18DA-49AB-8402-4B38D343E5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453336"/>
            <a:ext cx="2133600" cy="268139"/>
          </a:xfrm>
        </p:spPr>
        <p:txBody>
          <a:bodyPr/>
          <a:lstStyle/>
          <a:p>
            <a:r>
              <a:rPr lang="de-DE" dirty="0"/>
              <a:t>Rainer Land, Oktober 2018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A1C4C7-8F6C-4D58-9371-19B835D70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8882" y="6453336"/>
            <a:ext cx="2133600" cy="268139"/>
          </a:xfrm>
        </p:spPr>
        <p:txBody>
          <a:bodyPr/>
          <a:lstStyle/>
          <a:p>
            <a:r>
              <a:rPr lang="de-DE" dirty="0"/>
              <a:t>Folie </a:t>
            </a:r>
            <a:fld id="{36D3B09D-BF5C-4FAA-9E48-7ECE80253682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7592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CC301F-18DA-49AB-8402-4B38D343E5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453336"/>
            <a:ext cx="2133600" cy="268139"/>
          </a:xfrm>
        </p:spPr>
        <p:txBody>
          <a:bodyPr/>
          <a:lstStyle/>
          <a:p>
            <a:r>
              <a:rPr lang="de-DE" dirty="0"/>
              <a:t>Rainer Land, Oktober 2018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A1C4C7-8F6C-4D58-9371-19B835D70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8882" y="6453336"/>
            <a:ext cx="2133600" cy="268139"/>
          </a:xfrm>
        </p:spPr>
        <p:txBody>
          <a:bodyPr/>
          <a:lstStyle/>
          <a:p>
            <a:r>
              <a:rPr lang="de-DE" dirty="0"/>
              <a:t>Folie </a:t>
            </a:r>
            <a:fld id="{36D3B09D-BF5C-4FAA-9E48-7ECE80253682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0C4E9C3-038D-4C5A-A2A0-2101D82539B6}"/>
              </a:ext>
            </a:extLst>
          </p:cNvPr>
          <p:cNvSpPr txBox="1"/>
          <p:nvPr/>
        </p:nvSpPr>
        <p:spPr>
          <a:xfrm>
            <a:off x="2538783" y="332656"/>
            <a:ext cx="406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0070C0"/>
                </a:solidFill>
              </a:rPr>
              <a:t>Neue wirtschaftliche Dynamik </a:t>
            </a:r>
            <a:br>
              <a:rPr lang="de-DE" b="1" dirty="0">
                <a:solidFill>
                  <a:srgbClr val="0070C0"/>
                </a:solidFill>
              </a:rPr>
            </a:br>
            <a:r>
              <a:rPr lang="de-DE" b="1" dirty="0">
                <a:solidFill>
                  <a:srgbClr val="0070C0"/>
                </a:solidFill>
              </a:rPr>
              <a:t>mit veränderten Entwicklungsrichtungen</a:t>
            </a:r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EF981FD-D9A6-452D-BA92-E1C34F9A8FE9}"/>
              </a:ext>
            </a:extLst>
          </p:cNvPr>
          <p:cNvSpPr txBox="1"/>
          <p:nvPr/>
        </p:nvSpPr>
        <p:spPr>
          <a:xfrm>
            <a:off x="251520" y="1268760"/>
            <a:ext cx="2880320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Einkommenswende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steigende Löhne und Masseneinkommen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Vollbeschäftigung und </a:t>
            </a:r>
            <a:br>
              <a:rPr lang="de-DE" dirty="0"/>
            </a:br>
            <a:r>
              <a:rPr lang="de-DE" dirty="0"/>
              <a:t>Recht auf Arbeit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Wiederaufbau und Umbau der Sozialsysteme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Reform des Altersrente </a:t>
            </a:r>
            <a:br>
              <a:rPr lang="de-DE" dirty="0"/>
            </a:br>
            <a:r>
              <a:rPr lang="de-DE" dirty="0"/>
              <a:t>und Anhebung des Rentenniveaus mindestens 55 Prozent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4804B4D-0059-4801-AF39-79BC9864F018}"/>
              </a:ext>
            </a:extLst>
          </p:cNvPr>
          <p:cNvSpPr txBox="1"/>
          <p:nvPr/>
        </p:nvSpPr>
        <p:spPr>
          <a:xfrm>
            <a:off x="5868144" y="1268760"/>
            <a:ext cx="3096344" cy="31393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Ökologischer Umbau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umfassendes Investitionsprogramm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Bewirtschaftung ökologischer Ressourcen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Kreditprogramm, Kreditlenkung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Investitionen in Infrastruktur, Kultur, Bildung, Wissenschaft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2EC299A-9D19-438F-BA20-1F7741BF8E55}"/>
              </a:ext>
            </a:extLst>
          </p:cNvPr>
          <p:cNvSpPr txBox="1"/>
          <p:nvPr/>
        </p:nvSpPr>
        <p:spPr>
          <a:xfrm>
            <a:off x="3337342" y="1843239"/>
            <a:ext cx="2323621" cy="25545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0B050"/>
                </a:solidFill>
              </a:rPr>
              <a:t>ökologische Veränderung der Konsumtion durch</a:t>
            </a:r>
          </a:p>
          <a:p>
            <a:r>
              <a:rPr lang="de-DE" sz="1600" dirty="0">
                <a:solidFill>
                  <a:srgbClr val="00B050"/>
                </a:solidFill>
              </a:rPr>
              <a:t>Verbindung von ökologischem Umbau der Produktion </a:t>
            </a:r>
          </a:p>
          <a:p>
            <a:r>
              <a:rPr lang="de-DE" sz="1600" dirty="0">
                <a:solidFill>
                  <a:srgbClr val="00B050"/>
                </a:solidFill>
              </a:rPr>
              <a:t>bei steigenden Masseneinkommen</a:t>
            </a:r>
          </a:p>
          <a:p>
            <a:endParaRPr lang="de-DE" sz="1600" dirty="0">
              <a:solidFill>
                <a:srgbClr val="00B050"/>
              </a:solidFill>
            </a:endParaRPr>
          </a:p>
          <a:p>
            <a:r>
              <a:rPr lang="de-DE" sz="1600" dirty="0">
                <a:solidFill>
                  <a:srgbClr val="00B050"/>
                </a:solidFill>
              </a:rPr>
              <a:t>statt Austerität und sinkenden Einkommen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EACA009-0381-42C5-ADB6-7BD7C789C18C}"/>
              </a:ext>
            </a:extLst>
          </p:cNvPr>
          <p:cNvSpPr txBox="1"/>
          <p:nvPr/>
        </p:nvSpPr>
        <p:spPr>
          <a:xfrm>
            <a:off x="1318320" y="4601162"/>
            <a:ext cx="6406162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Europäische Union: langfristig angelegtes gemeinsames Programm wirtschaftlicher Entwicklung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Ökologischer Umbau,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Investitionsprogramm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Lohnregulation, Ende des Lohn- und Steuerdumpings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Reorganisation des Währungssystems</a:t>
            </a:r>
          </a:p>
        </p:txBody>
      </p:sp>
      <p:sp>
        <p:nvSpPr>
          <p:cNvPr id="17" name="Pfeil: nach links gekrümmt 16">
            <a:extLst>
              <a:ext uri="{FF2B5EF4-FFF2-40B4-BE49-F238E27FC236}">
                <a16:creationId xmlns:a16="http://schemas.microsoft.com/office/drawing/2014/main" id="{D2F3896C-2374-4921-B403-F7286AE65E3C}"/>
              </a:ext>
            </a:extLst>
          </p:cNvPr>
          <p:cNvSpPr/>
          <p:nvPr/>
        </p:nvSpPr>
        <p:spPr>
          <a:xfrm rot="10800000">
            <a:off x="1098623" y="836712"/>
            <a:ext cx="2880320" cy="4824536"/>
          </a:xfrm>
          <a:prstGeom prst="curved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5BE79674-03A4-4E17-ABE1-06FC1146D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4630588" y="1076835"/>
            <a:ext cx="2901948" cy="4791871"/>
          </a:xfrm>
          <a:prstGeom prst="rect">
            <a:avLst/>
          </a:prstGeom>
        </p:spPr>
      </p:pic>
      <p:sp>
        <p:nvSpPr>
          <p:cNvPr id="20" name="Pfeil: nach links und rechts 19">
            <a:extLst>
              <a:ext uri="{FF2B5EF4-FFF2-40B4-BE49-F238E27FC236}">
                <a16:creationId xmlns:a16="http://schemas.microsoft.com/office/drawing/2014/main" id="{94BCEC3E-3239-49B2-AA43-70073BC8B348}"/>
              </a:ext>
            </a:extLst>
          </p:cNvPr>
          <p:cNvSpPr/>
          <p:nvPr/>
        </p:nvSpPr>
        <p:spPr>
          <a:xfrm>
            <a:off x="3613017" y="1239531"/>
            <a:ext cx="1584176" cy="432048"/>
          </a:xfrm>
          <a:prstGeom prst="left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13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8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7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B7E431-6646-4F14-905F-F1E0F1952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ctr"/>
            <a:r>
              <a:rPr lang="de-DE" dirty="0"/>
              <a:t>Ökologischer Umbau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E5AB5C-F42C-4183-A49E-2D24F4AD5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4636"/>
            <a:ext cx="8363272" cy="5308699"/>
          </a:xfrm>
        </p:spPr>
        <p:txBody>
          <a:bodyPr/>
          <a:lstStyle/>
          <a:p>
            <a:r>
              <a:rPr lang="de-DE" sz="2000" dirty="0"/>
              <a:t>Kernstück, aber in Kombination mit steigenden Einkommen und  Veränderung der Konsumtionsweise</a:t>
            </a:r>
          </a:p>
          <a:p>
            <a:r>
              <a:rPr lang="de-DE" sz="2000" dirty="0"/>
              <a:t>Naturressourcen sind nicht (mehr) kostenlos gegeben. Sie müssen sinnvoll eingesetzt und ihre Reproduktion, Erhaltung, Substitution muss durch aktives Handeln gesichert werden.</a:t>
            </a:r>
          </a:p>
          <a:p>
            <a:r>
              <a:rPr lang="de-DE" sz="2000" dirty="0"/>
              <a:t>Preise spielen entscheidende Rolle! </a:t>
            </a:r>
          </a:p>
          <a:p>
            <a:r>
              <a:rPr lang="de-DE" sz="2000" dirty="0"/>
              <a:t>Umweltkompatibilität und Ressourcenkreisläufe</a:t>
            </a:r>
          </a:p>
          <a:p>
            <a:r>
              <a:rPr lang="de-DE" sz="2000" dirty="0"/>
              <a:t>Ressourcenbewirtschaftung. Öffentlich-rechtlich verfasst.</a:t>
            </a:r>
          </a:p>
          <a:p>
            <a:r>
              <a:rPr lang="de-DE" sz="2000" dirty="0"/>
              <a:t>Beginnend mit Überarbeitung des Systems der Emissionen von Treibhausgasen.</a:t>
            </a:r>
          </a:p>
          <a:p>
            <a:r>
              <a:rPr lang="de-DE" sz="2000" dirty="0"/>
              <a:t>Dann Plaste: Aufbau von Stoffkreisläufen. Nicht umweltkompatible, schwer abbaubare Chemikalien. Wasserkreisläufe. Landwirtschaft und Boden.</a:t>
            </a:r>
          </a:p>
          <a:p>
            <a:r>
              <a:rPr lang="de-DE" sz="2000" dirty="0"/>
              <a:t>Langzeitentwicklung, drei Generationen. Aber heute beginnen. </a:t>
            </a:r>
          </a:p>
          <a:p>
            <a:r>
              <a:rPr lang="de-DE" sz="2000" dirty="0"/>
              <a:t>Finanzierung Kreditlenkung: </a:t>
            </a:r>
            <a:br>
              <a:rPr lang="de-DE" sz="2000" dirty="0"/>
            </a:br>
            <a:r>
              <a:rPr lang="de-DE" sz="2000" dirty="0"/>
              <a:t>EU mind. 1000 Mrd. pro Jahr über mehrere Jahrzehnte.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CC301F-18DA-49AB-8402-4B38D343E5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453336"/>
            <a:ext cx="2133600" cy="268139"/>
          </a:xfrm>
        </p:spPr>
        <p:txBody>
          <a:bodyPr/>
          <a:lstStyle/>
          <a:p>
            <a:r>
              <a:rPr lang="de-DE" dirty="0"/>
              <a:t>Rainer Land, Oktober 2018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A1C4C7-8F6C-4D58-9371-19B835D70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8882" y="6453336"/>
            <a:ext cx="2133600" cy="268139"/>
          </a:xfrm>
        </p:spPr>
        <p:txBody>
          <a:bodyPr/>
          <a:lstStyle/>
          <a:p>
            <a:r>
              <a:rPr lang="de-DE" dirty="0"/>
              <a:t>Folie </a:t>
            </a:r>
            <a:fld id="{36D3B09D-BF5C-4FAA-9E48-7ECE80253682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9733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haltsplatzhalter 7" descr="Ein Bild, das Screenshot enthält.&#10;&#10;Mit sehr hoher Zuverlässigkeit generierte Beschreibung">
            <a:extLst>
              <a:ext uri="{FF2B5EF4-FFF2-40B4-BE49-F238E27FC236}">
                <a16:creationId xmlns:a16="http://schemas.microsoft.com/office/drawing/2014/main" id="{EF0FF78B-7E07-4462-B5C7-572FB01AF5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26" y="353518"/>
            <a:ext cx="6768752" cy="5855611"/>
          </a:xfrm>
        </p:spPr>
      </p:pic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09E7BD-DEE4-4768-BD4E-B45C198A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8882" y="6404842"/>
            <a:ext cx="2133600" cy="365125"/>
          </a:xfrm>
        </p:spPr>
        <p:txBody>
          <a:bodyPr/>
          <a:lstStyle/>
          <a:p>
            <a:r>
              <a:rPr lang="de-DE" dirty="0"/>
              <a:t>Folie </a:t>
            </a:r>
            <a:fld id="{36D3B09D-BF5C-4FAA-9E48-7ECE80253682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1E60A6B-2647-47A2-8899-790F4F6E2834}"/>
              </a:ext>
            </a:extLst>
          </p:cNvPr>
          <p:cNvSpPr/>
          <p:nvPr/>
        </p:nvSpPr>
        <p:spPr>
          <a:xfrm>
            <a:off x="107504" y="1340768"/>
            <a:ext cx="45887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rgbClr val="0070C0"/>
                </a:solidFill>
              </a:rPr>
              <a:t>https://makroskop.eu/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BECBEB16-2845-4519-8EFF-94C3B6A233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453336"/>
            <a:ext cx="2133600" cy="268139"/>
          </a:xfrm>
        </p:spPr>
        <p:txBody>
          <a:bodyPr/>
          <a:lstStyle/>
          <a:p>
            <a:r>
              <a:rPr lang="de-DE" dirty="0"/>
              <a:t>Rainer Land, Oktober 2018</a:t>
            </a:r>
          </a:p>
        </p:txBody>
      </p:sp>
    </p:spTree>
    <p:extLst>
      <p:ext uri="{BB962C8B-B14F-4D97-AF65-F5344CB8AC3E}">
        <p14:creationId xmlns:p14="http://schemas.microsoft.com/office/powerpoint/2010/main" val="371544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8E7561-7C9F-4E10-A774-704F03B08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183" y="548680"/>
            <a:ext cx="8229600" cy="5616624"/>
          </a:xfrm>
        </p:spPr>
        <p:txBody>
          <a:bodyPr/>
          <a:lstStyle/>
          <a:p>
            <a:r>
              <a:rPr lang="de-DE" sz="2600" dirty="0">
                <a:solidFill>
                  <a:srgbClr val="FF0000"/>
                </a:solidFill>
              </a:rPr>
              <a:t>Vor den nächsten Bundestagswahlen muss es ein alternatives Mitte-Links-Programm geben.</a:t>
            </a:r>
          </a:p>
          <a:p>
            <a:r>
              <a:rPr lang="de-DE" sz="2600" dirty="0"/>
              <a:t>Das muss in die Debatte kommen, unabhängig davon, </a:t>
            </a:r>
            <a:br>
              <a:rPr lang="de-DE" sz="2600" dirty="0"/>
            </a:br>
            <a:r>
              <a:rPr lang="de-DE" sz="2600" dirty="0"/>
              <a:t>ob es den drei Parteien und ihren Führungen passt.</a:t>
            </a:r>
          </a:p>
          <a:p>
            <a:r>
              <a:rPr lang="de-DE" sz="2600" dirty="0"/>
              <a:t>Man wird das nicht alles erreichen können, jedenfalls nicht in einem Zuge!</a:t>
            </a:r>
          </a:p>
          <a:p>
            <a:r>
              <a:rPr lang="de-DE" sz="2600" dirty="0"/>
              <a:t>Aber wir werden neue Mehrheiten nur aufbauen können, wenn mutig und Konsequenz ein grundlegender Richtungswechsel auf die Tagesordnung kommt.</a:t>
            </a:r>
          </a:p>
          <a:p>
            <a:r>
              <a:rPr lang="de-DE" sz="2600" dirty="0"/>
              <a:t>Welche Kompromisse man nach den Wahlen machen muss, wird man später sehen! Nicht schon vorher eine Schere im Kopf.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2FCA61-2872-4784-AECF-B7DB3A59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Thünen Institut eV. Bollewick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20549B-DBCF-469C-A10A-65783B13B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Rainer Land: Ökonomie des Green New Deal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77957E-7E83-4967-9F88-EBD2DF59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Folie </a:t>
            </a:r>
            <a:fld id="{36D3B09D-BF5C-4FAA-9E48-7ECE80253682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8118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6B84E3-4734-4975-A87B-88CC7D8AC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00033"/>
            <a:ext cx="4176464" cy="548106"/>
          </a:xfrm>
        </p:spPr>
        <p:txBody>
          <a:bodyPr/>
          <a:lstStyle/>
          <a:p>
            <a:r>
              <a:rPr lang="de-DE" dirty="0">
                <a:solidFill>
                  <a:srgbClr val="0070C0"/>
                </a:solidFill>
                <a:hlinkClick r:id="rId2"/>
              </a:rPr>
              <a:t>www.rla-texte.de</a:t>
            </a:r>
            <a:r>
              <a:rPr lang="de-DE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3A0262-FADA-449B-92AE-1F6544485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68244" y="6404842"/>
            <a:ext cx="2133600" cy="365125"/>
          </a:xfrm>
        </p:spPr>
        <p:txBody>
          <a:bodyPr/>
          <a:lstStyle/>
          <a:p>
            <a:r>
              <a:rPr lang="de-DE"/>
              <a:t>Folie </a:t>
            </a:r>
            <a:fld id="{36D3B09D-BF5C-4FAA-9E48-7ECE80253682}" type="slidenum">
              <a:rPr lang="de-DE" smtClean="0"/>
              <a:pPr/>
              <a:t>9</a:t>
            </a:fld>
            <a:endParaRPr lang="de-DE" dirty="0"/>
          </a:p>
        </p:txBody>
      </p:sp>
      <p:pic>
        <p:nvPicPr>
          <p:cNvPr id="8" name="Grafik 7" descr="Ein Bild, das Screenshot enthält.&#10;&#10;Mit sehr hoher Zuverlässigkeit generierte Beschreibung">
            <a:extLst>
              <a:ext uri="{FF2B5EF4-FFF2-40B4-BE49-F238E27FC236}">
                <a16:creationId xmlns:a16="http://schemas.microsoft.com/office/drawing/2014/main" id="{63A78CEB-04B1-461F-92E2-C18AB2CE33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24744"/>
            <a:ext cx="4178003" cy="4985117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5FEAA047-F1A6-4F08-9EB7-5101B36E6764}"/>
              </a:ext>
            </a:extLst>
          </p:cNvPr>
          <p:cNvSpPr txBox="1"/>
          <p:nvPr/>
        </p:nvSpPr>
        <p:spPr>
          <a:xfrm>
            <a:off x="4716016" y="955034"/>
            <a:ext cx="41044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Siehe:</a:t>
            </a:r>
          </a:p>
          <a:p>
            <a:r>
              <a:rPr lang="de-DE" sz="2000" dirty="0"/>
              <a:t>Makroskop Gesprächskreis</a:t>
            </a:r>
          </a:p>
          <a:p>
            <a:r>
              <a:rPr lang="de-DE" sz="2000" dirty="0"/>
              <a:t>Entwurf und Diskussion eines </a:t>
            </a:r>
            <a:r>
              <a:rPr lang="de-DE" sz="2000" dirty="0" err="1"/>
              <a:t>Strategiepaiers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Texte zur Ökologischen Modernisierung und  Energiewende</a:t>
            </a:r>
          </a:p>
          <a:p>
            <a:r>
              <a:rPr lang="de-DE" sz="2000" dirty="0">
                <a:hlinkClick r:id="rId4"/>
              </a:rPr>
              <a:t>http://www.rla-texte.de/?page_id=55</a:t>
            </a:r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Texte zu Überschüssen und Defiziten in der Handelsbilanzen der Eurozone, Lohnregulation und Investitionen</a:t>
            </a:r>
          </a:p>
          <a:p>
            <a:endParaRPr lang="de-DE" sz="2000" dirty="0"/>
          </a:p>
          <a:p>
            <a:endParaRPr lang="de-DE" sz="2000" dirty="0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419F54D-1C43-4585-B458-2CF0816A94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453336"/>
            <a:ext cx="2133600" cy="268139"/>
          </a:xfrm>
        </p:spPr>
        <p:txBody>
          <a:bodyPr/>
          <a:lstStyle/>
          <a:p>
            <a:r>
              <a:rPr lang="de-DE" dirty="0"/>
              <a:t>Rainer Land, Oktober 2018</a:t>
            </a:r>
          </a:p>
        </p:txBody>
      </p:sp>
    </p:spTree>
    <p:extLst>
      <p:ext uri="{BB962C8B-B14F-4D97-AF65-F5344CB8AC3E}">
        <p14:creationId xmlns:p14="http://schemas.microsoft.com/office/powerpoint/2010/main" val="275826492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Bildschirmpräsentation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Larissa</vt:lpstr>
      <vt:lpstr>Konzepte für eine moderne Wirtschaftspolitik  Makroskop-Kongress 13. Oktober 2018   Neue wirtschaftliche Dynamik durch  ökologischen Umbau und sozialen Fortschritt </vt:lpstr>
      <vt:lpstr>Nach dem Neoliberalismus? Hoffnung Mitte-Links? Rot-Rot-Grün</vt:lpstr>
      <vt:lpstr>PowerPoint-Präsentation</vt:lpstr>
      <vt:lpstr>Wirtschaftspolitik nach dem Neoliberalismus Was reicht nicht?</vt:lpstr>
      <vt:lpstr>PowerPoint-Präsentation</vt:lpstr>
      <vt:lpstr>Ökologischer Umbau</vt:lpstr>
      <vt:lpstr>PowerPoint-Präsentation</vt:lpstr>
      <vt:lpstr>PowerPoint-Präsentation</vt:lpstr>
      <vt:lpstr>www.rla-texte.de </vt:lpstr>
    </vt:vector>
  </TitlesOfParts>
  <Company>Thünen-Institut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Rainer Land</dc:creator>
  <cp:lastModifiedBy>Rainer Land</cp:lastModifiedBy>
  <cp:revision>184</cp:revision>
  <cp:lastPrinted>2018-10-12T07:38:12Z</cp:lastPrinted>
  <dcterms:created xsi:type="dcterms:W3CDTF">2013-09-26T06:47:33Z</dcterms:created>
  <dcterms:modified xsi:type="dcterms:W3CDTF">2018-10-12T07:51:58Z</dcterms:modified>
</cp:coreProperties>
</file>