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319" r:id="rId3"/>
    <p:sldId id="320" r:id="rId4"/>
    <p:sldId id="325" r:id="rId5"/>
    <p:sldId id="326" r:id="rId6"/>
    <p:sldId id="327" r:id="rId7"/>
    <p:sldId id="329" r:id="rId8"/>
    <p:sldId id="321" r:id="rId9"/>
    <p:sldId id="331" r:id="rId10"/>
    <p:sldId id="322" r:id="rId11"/>
    <p:sldId id="328" r:id="rId12"/>
    <p:sldId id="323" r:id="rId13"/>
    <p:sldId id="333" r:id="rId14"/>
    <p:sldId id="324" r:id="rId15"/>
    <p:sldId id="332" r:id="rId16"/>
    <p:sldId id="330" r:id="rId17"/>
  </p:sldIdLst>
  <p:sldSz cx="9144000" cy="6858000" type="screen4x3"/>
  <p:notesSz cx="7099300"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701" autoAdjust="0"/>
  </p:normalViewPr>
  <p:slideViewPr>
    <p:cSldViewPr>
      <p:cViewPr varScale="1">
        <p:scale>
          <a:sx n="106" d="100"/>
          <a:sy n="106" d="100"/>
        </p:scale>
        <p:origin x="1314"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7" d="100"/>
          <a:sy n="87" d="100"/>
        </p:scale>
        <p:origin x="-3738" y="-72"/>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Tabelle1!$B$1</c:f>
              <c:strCache>
                <c:ptCount val="1"/>
                <c:pt idx="0">
                  <c:v>Spalte1</c:v>
                </c:pt>
              </c:strCache>
            </c:strRef>
          </c:tx>
          <c:spPr>
            <a:ln w="28575" cap="rnd">
              <a:solidFill>
                <a:schemeClr val="accent1"/>
              </a:solidFill>
              <a:round/>
            </a:ln>
            <a:effectLst/>
          </c:spPr>
          <c:marker>
            <c:symbol val="none"/>
          </c:marker>
          <c:cat>
            <c:numRef>
              <c:f>Tabelle1!$A$2:$A$5</c:f>
              <c:numCache>
                <c:formatCode>General</c:formatCode>
                <c:ptCount val="4"/>
                <c:pt idx="0">
                  <c:v>2010</c:v>
                </c:pt>
                <c:pt idx="1">
                  <c:v>2050</c:v>
                </c:pt>
                <c:pt idx="2">
                  <c:v>2080</c:v>
                </c:pt>
                <c:pt idx="3">
                  <c:v>2100</c:v>
                </c:pt>
              </c:numCache>
            </c:numRef>
          </c:cat>
          <c:val>
            <c:numRef>
              <c:f>Tabelle1!$B$2:$B$5</c:f>
              <c:numCache>
                <c:formatCode>General</c:formatCode>
                <c:ptCount val="4"/>
              </c:numCache>
            </c:numRef>
          </c:val>
          <c:smooth val="0"/>
          <c:extLst>
            <c:ext xmlns:c16="http://schemas.microsoft.com/office/drawing/2014/chart" uri="{C3380CC4-5D6E-409C-BE32-E72D297353CC}">
              <c16:uniqueId val="{00000000-6240-4D3F-8B1A-A2EF36D57920}"/>
            </c:ext>
          </c:extLst>
        </c:ser>
        <c:ser>
          <c:idx val="1"/>
          <c:order val="1"/>
          <c:tx>
            <c:strRef>
              <c:f>Tabelle1!$C$1</c:f>
              <c:strCache>
                <c:ptCount val="1"/>
                <c:pt idx="0">
                  <c:v>Datenreihe 2</c:v>
                </c:pt>
              </c:strCache>
            </c:strRef>
          </c:tx>
          <c:spPr>
            <a:ln w="28575" cap="rnd">
              <a:solidFill>
                <a:schemeClr val="accent2"/>
              </a:solidFill>
              <a:round/>
            </a:ln>
            <a:effectLst/>
          </c:spPr>
          <c:marker>
            <c:symbol val="none"/>
          </c:marker>
          <c:cat>
            <c:numRef>
              <c:f>Tabelle1!$A$2:$A$5</c:f>
              <c:numCache>
                <c:formatCode>General</c:formatCode>
                <c:ptCount val="4"/>
                <c:pt idx="0">
                  <c:v>2010</c:v>
                </c:pt>
                <c:pt idx="1">
                  <c:v>2050</c:v>
                </c:pt>
                <c:pt idx="2">
                  <c:v>2080</c:v>
                </c:pt>
                <c:pt idx="3">
                  <c:v>2100</c:v>
                </c:pt>
              </c:numCache>
            </c:numRef>
          </c:cat>
          <c:val>
            <c:numRef>
              <c:f>Tabelle1!$C$2:$C$5</c:f>
              <c:numCache>
                <c:formatCode>General</c:formatCode>
                <c:ptCount val="4"/>
                <c:pt idx="0">
                  <c:v>35000</c:v>
                </c:pt>
                <c:pt idx="1">
                  <c:v>23333.333333333332</c:v>
                </c:pt>
                <c:pt idx="2">
                  <c:v>11666.666666666666</c:v>
                </c:pt>
                <c:pt idx="3">
                  <c:v>0</c:v>
                </c:pt>
              </c:numCache>
            </c:numRef>
          </c:val>
          <c:smooth val="0"/>
          <c:extLst>
            <c:ext xmlns:c16="http://schemas.microsoft.com/office/drawing/2014/chart" uri="{C3380CC4-5D6E-409C-BE32-E72D297353CC}">
              <c16:uniqueId val="{00000001-6240-4D3F-8B1A-A2EF36D57920}"/>
            </c:ext>
          </c:extLst>
        </c:ser>
        <c:ser>
          <c:idx val="2"/>
          <c:order val="2"/>
          <c:tx>
            <c:strRef>
              <c:f>Tabelle1!$D$1</c:f>
              <c:strCache>
                <c:ptCount val="1"/>
                <c:pt idx="0">
                  <c:v>Spalte2</c:v>
                </c:pt>
              </c:strCache>
            </c:strRef>
          </c:tx>
          <c:spPr>
            <a:ln w="28575" cap="rnd">
              <a:solidFill>
                <a:schemeClr val="accent3"/>
              </a:solidFill>
              <a:round/>
            </a:ln>
            <a:effectLst/>
          </c:spPr>
          <c:marker>
            <c:symbol val="none"/>
          </c:marker>
          <c:cat>
            <c:numRef>
              <c:f>Tabelle1!$A$2:$A$5</c:f>
              <c:numCache>
                <c:formatCode>General</c:formatCode>
                <c:ptCount val="4"/>
                <c:pt idx="0">
                  <c:v>2010</c:v>
                </c:pt>
                <c:pt idx="1">
                  <c:v>2050</c:v>
                </c:pt>
                <c:pt idx="2">
                  <c:v>2080</c:v>
                </c:pt>
                <c:pt idx="3">
                  <c:v>2100</c:v>
                </c:pt>
              </c:numCache>
            </c:numRef>
          </c:cat>
          <c:val>
            <c:numRef>
              <c:f>Tabelle1!$D$2:$D$5</c:f>
              <c:numCache>
                <c:formatCode>General</c:formatCode>
                <c:ptCount val="4"/>
              </c:numCache>
            </c:numRef>
          </c:val>
          <c:smooth val="0"/>
          <c:extLst>
            <c:ext xmlns:c16="http://schemas.microsoft.com/office/drawing/2014/chart" uri="{C3380CC4-5D6E-409C-BE32-E72D297353CC}">
              <c16:uniqueId val="{00000002-6240-4D3F-8B1A-A2EF36D57920}"/>
            </c:ext>
          </c:extLst>
        </c:ser>
        <c:dLbls>
          <c:showLegendKey val="0"/>
          <c:showVal val="0"/>
          <c:showCatName val="0"/>
          <c:showSerName val="0"/>
          <c:showPercent val="0"/>
          <c:showBubbleSize val="0"/>
        </c:dLbls>
        <c:smooth val="0"/>
        <c:axId val="209104240"/>
        <c:axId val="281805088"/>
      </c:lineChart>
      <c:catAx>
        <c:axId val="209104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281805088"/>
        <c:crosses val="autoZero"/>
        <c:auto val="1"/>
        <c:lblAlgn val="ctr"/>
        <c:lblOffset val="100"/>
        <c:noMultiLvlLbl val="0"/>
      </c:catAx>
      <c:valAx>
        <c:axId val="2818050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2091042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Tabelle1!$B$1</c:f>
              <c:strCache>
                <c:ptCount val="1"/>
                <c:pt idx="0">
                  <c:v>Datenreihe 1</c:v>
                </c:pt>
              </c:strCache>
            </c:strRef>
          </c:tx>
          <c:spPr>
            <a:ln w="28575" cap="rnd">
              <a:solidFill>
                <a:schemeClr val="accent1"/>
              </a:solidFill>
              <a:round/>
            </a:ln>
            <a:effectLst/>
          </c:spPr>
          <c:marker>
            <c:symbol val="none"/>
          </c:marker>
          <c:cat>
            <c:numRef>
              <c:f>Tabelle1!$A$2:$A$5</c:f>
              <c:numCache>
                <c:formatCode>General</c:formatCode>
                <c:ptCount val="4"/>
                <c:pt idx="0">
                  <c:v>2010</c:v>
                </c:pt>
                <c:pt idx="1">
                  <c:v>2050</c:v>
                </c:pt>
                <c:pt idx="2">
                  <c:v>2080</c:v>
                </c:pt>
                <c:pt idx="3">
                  <c:v>2100</c:v>
                </c:pt>
              </c:numCache>
            </c:numRef>
          </c:cat>
          <c:val>
            <c:numRef>
              <c:f>Tabelle1!$B$2:$B$5</c:f>
              <c:numCache>
                <c:formatCode>General</c:formatCode>
                <c:ptCount val="4"/>
                <c:pt idx="0">
                  <c:v>35000</c:v>
                </c:pt>
                <c:pt idx="1">
                  <c:v>17500</c:v>
                </c:pt>
                <c:pt idx="2">
                  <c:v>8750</c:v>
                </c:pt>
                <c:pt idx="3">
                  <c:v>0</c:v>
                </c:pt>
              </c:numCache>
            </c:numRef>
          </c:val>
          <c:smooth val="0"/>
          <c:extLst>
            <c:ext xmlns:c16="http://schemas.microsoft.com/office/drawing/2014/chart" uri="{C3380CC4-5D6E-409C-BE32-E72D297353CC}">
              <c16:uniqueId val="{00000000-6240-4D3F-8B1A-A2EF36D57920}"/>
            </c:ext>
          </c:extLst>
        </c:ser>
        <c:ser>
          <c:idx val="1"/>
          <c:order val="1"/>
          <c:tx>
            <c:strRef>
              <c:f>Tabelle1!$C$1</c:f>
              <c:strCache>
                <c:ptCount val="1"/>
                <c:pt idx="0">
                  <c:v>Spalte1</c:v>
                </c:pt>
              </c:strCache>
            </c:strRef>
          </c:tx>
          <c:spPr>
            <a:ln w="28575" cap="rnd">
              <a:solidFill>
                <a:schemeClr val="accent2"/>
              </a:solidFill>
              <a:round/>
            </a:ln>
            <a:effectLst/>
          </c:spPr>
          <c:marker>
            <c:symbol val="none"/>
          </c:marker>
          <c:cat>
            <c:numRef>
              <c:f>Tabelle1!$A$2:$A$5</c:f>
              <c:numCache>
                <c:formatCode>General</c:formatCode>
                <c:ptCount val="4"/>
                <c:pt idx="0">
                  <c:v>2010</c:v>
                </c:pt>
                <c:pt idx="1">
                  <c:v>2050</c:v>
                </c:pt>
                <c:pt idx="2">
                  <c:v>2080</c:v>
                </c:pt>
                <c:pt idx="3">
                  <c:v>2100</c:v>
                </c:pt>
              </c:numCache>
            </c:numRef>
          </c:cat>
          <c:val>
            <c:numRef>
              <c:f>Tabelle1!$C$2:$C$5</c:f>
              <c:numCache>
                <c:formatCode>General</c:formatCode>
                <c:ptCount val="4"/>
              </c:numCache>
            </c:numRef>
          </c:val>
          <c:smooth val="0"/>
          <c:extLst>
            <c:ext xmlns:c16="http://schemas.microsoft.com/office/drawing/2014/chart" uri="{C3380CC4-5D6E-409C-BE32-E72D297353CC}">
              <c16:uniqueId val="{00000001-6240-4D3F-8B1A-A2EF36D57920}"/>
            </c:ext>
          </c:extLst>
        </c:ser>
        <c:ser>
          <c:idx val="2"/>
          <c:order val="2"/>
          <c:tx>
            <c:strRef>
              <c:f>Tabelle1!$D$1</c:f>
              <c:strCache>
                <c:ptCount val="1"/>
                <c:pt idx="0">
                  <c:v>Datenreihe 3</c:v>
                </c:pt>
              </c:strCache>
            </c:strRef>
          </c:tx>
          <c:spPr>
            <a:ln w="28575" cap="rnd">
              <a:solidFill>
                <a:schemeClr val="accent3"/>
              </a:solidFill>
              <a:round/>
            </a:ln>
            <a:effectLst/>
          </c:spPr>
          <c:marker>
            <c:symbol val="none"/>
          </c:marker>
          <c:cat>
            <c:numRef>
              <c:f>Tabelle1!$A$2:$A$5</c:f>
              <c:numCache>
                <c:formatCode>General</c:formatCode>
                <c:ptCount val="4"/>
                <c:pt idx="0">
                  <c:v>2010</c:v>
                </c:pt>
                <c:pt idx="1">
                  <c:v>2050</c:v>
                </c:pt>
                <c:pt idx="2">
                  <c:v>2080</c:v>
                </c:pt>
                <c:pt idx="3">
                  <c:v>2100</c:v>
                </c:pt>
              </c:numCache>
            </c:numRef>
          </c:cat>
          <c:val>
            <c:numRef>
              <c:f>Tabelle1!$D$2:$D$5</c:f>
              <c:numCache>
                <c:formatCode>General</c:formatCode>
                <c:ptCount val="4"/>
                <c:pt idx="0">
                  <c:v>35000</c:v>
                </c:pt>
                <c:pt idx="1">
                  <c:v>29166.666666666668</c:v>
                </c:pt>
                <c:pt idx="2">
                  <c:v>14583.333333333334</c:v>
                </c:pt>
                <c:pt idx="3">
                  <c:v>0</c:v>
                </c:pt>
              </c:numCache>
            </c:numRef>
          </c:val>
          <c:smooth val="0"/>
          <c:extLst>
            <c:ext xmlns:c16="http://schemas.microsoft.com/office/drawing/2014/chart" uri="{C3380CC4-5D6E-409C-BE32-E72D297353CC}">
              <c16:uniqueId val="{00000002-6240-4D3F-8B1A-A2EF36D57920}"/>
            </c:ext>
          </c:extLst>
        </c:ser>
        <c:dLbls>
          <c:showLegendKey val="0"/>
          <c:showVal val="0"/>
          <c:showCatName val="0"/>
          <c:showSerName val="0"/>
          <c:showPercent val="0"/>
          <c:showBubbleSize val="0"/>
        </c:dLbls>
        <c:smooth val="0"/>
        <c:axId val="209104240"/>
        <c:axId val="281805088"/>
      </c:lineChart>
      <c:catAx>
        <c:axId val="209104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281805088"/>
        <c:crosses val="autoZero"/>
        <c:auto val="1"/>
        <c:lblAlgn val="ctr"/>
        <c:lblOffset val="100"/>
        <c:noMultiLvlLbl val="0"/>
      </c:catAx>
      <c:valAx>
        <c:axId val="2818050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2091042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0.28497</cdr:x>
      <cdr:y>0.23776</cdr:y>
    </cdr:from>
    <cdr:to>
      <cdr:x>0.28829</cdr:x>
      <cdr:y>0.84955</cdr:y>
    </cdr:to>
    <cdr:cxnSp macro="">
      <cdr:nvCxnSpPr>
        <cdr:cNvPr id="3" name="Gerade Verbindung mit Pfeil 2"/>
        <cdr:cNvCxnSpPr/>
      </cdr:nvCxnSpPr>
      <cdr:spPr>
        <a:xfrm xmlns:a="http://schemas.openxmlformats.org/drawingml/2006/main" flipH="1">
          <a:off x="2301208" y="1076088"/>
          <a:ext cx="26785" cy="2768936"/>
        </a:xfrm>
        <a:prstGeom xmlns:a="http://schemas.openxmlformats.org/drawingml/2006/main" prst="straightConnector1">
          <a:avLst/>
        </a:prstGeom>
        <a:ln xmlns:a="http://schemas.openxmlformats.org/drawingml/2006/main" w="38100">
          <a:solidFill>
            <a:srgbClr val="FF0000"/>
          </a:solidFill>
          <a:headEnd type="triangle" w="med" len="med"/>
          <a:tailEnd type="triangle" w="med" len="me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0.28497</cdr:x>
      <cdr:y>0.18133</cdr:y>
    </cdr:from>
    <cdr:to>
      <cdr:x>0.28663</cdr:x>
      <cdr:y>0.84955</cdr:y>
    </cdr:to>
    <cdr:cxnSp macro="">
      <cdr:nvCxnSpPr>
        <cdr:cNvPr id="3" name="Gerade Verbindung mit Pfeil 2"/>
        <cdr:cNvCxnSpPr/>
      </cdr:nvCxnSpPr>
      <cdr:spPr>
        <a:xfrm xmlns:a="http://schemas.openxmlformats.org/drawingml/2006/main" flipH="1">
          <a:off x="2301209" y="820688"/>
          <a:ext cx="13391" cy="3024336"/>
        </a:xfrm>
        <a:prstGeom xmlns:a="http://schemas.openxmlformats.org/drawingml/2006/main" prst="straightConnector1">
          <a:avLst/>
        </a:prstGeom>
        <a:ln xmlns:a="http://schemas.openxmlformats.org/drawingml/2006/main" w="38100">
          <a:solidFill>
            <a:schemeClr val="accent3">
              <a:lumMod val="75000"/>
            </a:schemeClr>
          </a:solidFill>
          <a:headEnd type="triangle" w="med" len="med"/>
          <a:tailEnd type="triangle" w="med" len="me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0.68121</cdr:x>
      <cdr:y>0.27227</cdr:y>
    </cdr:from>
    <cdr:to>
      <cdr:x>1</cdr:x>
      <cdr:y>0.64272</cdr:y>
    </cdr:to>
    <cdr:sp macro="" textlink="">
      <cdr:nvSpPr>
        <cdr:cNvPr id="4" name="Textfeld 3"/>
        <cdr:cNvSpPr txBox="1"/>
      </cdr:nvSpPr>
      <cdr:spPr>
        <a:xfrm xmlns:a="http://schemas.openxmlformats.org/drawingml/2006/main">
          <a:off x="5500937" y="1232300"/>
          <a:ext cx="2574303" cy="167662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1800" dirty="0">
              <a:solidFill>
                <a:srgbClr val="FF0000"/>
              </a:solidFill>
            </a:rPr>
            <a:t>möglicher realer Pfad: </a:t>
          </a:r>
        </a:p>
        <a:p xmlns:a="http://schemas.openxmlformats.org/drawingml/2006/main">
          <a:r>
            <a:rPr lang="de-DE" sz="1800" dirty="0">
              <a:solidFill>
                <a:srgbClr val="FF0000"/>
              </a:solidFill>
            </a:rPr>
            <a:t>Anfangs geringere, dann steigende, später wieder abnehmende jährliche Reduzierung</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de-DE"/>
          </a:p>
        </p:txBody>
      </p:sp>
      <p:sp>
        <p:nvSpPr>
          <p:cNvPr id="3" name="Datumsplatzhalter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a:defRPr sz="1300"/>
            </a:lvl1pPr>
          </a:lstStyle>
          <a:p>
            <a:fld id="{90D77C31-FD76-4688-8A24-5BF7E1806C22}" type="datetimeFigureOut">
              <a:rPr lang="de-DE" smtClean="0"/>
              <a:t>08.11.2016</a:t>
            </a:fld>
            <a:endParaRPr lang="de-DE"/>
          </a:p>
        </p:txBody>
      </p:sp>
      <p:sp>
        <p:nvSpPr>
          <p:cNvPr id="4" name="Fußzeilenplatzhalter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a:defRPr sz="1300"/>
            </a:lvl1pPr>
          </a:lstStyle>
          <a:p>
            <a:endParaRPr lang="de-DE"/>
          </a:p>
        </p:txBody>
      </p:sp>
      <p:sp>
        <p:nvSpPr>
          <p:cNvPr id="5" name="Foliennummernplatzhalter 4"/>
          <p:cNvSpPr>
            <a:spLocks noGrp="1"/>
          </p:cNvSpPr>
          <p:nvPr>
            <p:ph type="sldNum" sz="quarter" idx="3"/>
          </p:nvPr>
        </p:nvSpPr>
        <p:spPr>
          <a:xfrm>
            <a:off x="4021294" y="9721106"/>
            <a:ext cx="3076363" cy="511731"/>
          </a:xfrm>
          <a:prstGeom prst="rect">
            <a:avLst/>
          </a:prstGeom>
        </p:spPr>
        <p:txBody>
          <a:bodyPr vert="horz" lIns="99048" tIns="49524" rIns="99048" bIns="49524" rtlCol="0" anchor="b"/>
          <a:lstStyle>
            <a:lvl1pPr algn="r">
              <a:defRPr sz="1300"/>
            </a:lvl1pPr>
          </a:lstStyle>
          <a:p>
            <a:fld id="{126F867D-DE64-4230-A70F-8A25A67B7CC6}" type="slidenum">
              <a:rPr lang="de-DE" smtClean="0"/>
              <a:t>‹Nr.›</a:t>
            </a:fld>
            <a:endParaRPr lang="de-DE"/>
          </a:p>
        </p:txBody>
      </p:sp>
    </p:spTree>
    <p:extLst>
      <p:ext uri="{BB962C8B-B14F-4D97-AF65-F5344CB8AC3E}">
        <p14:creationId xmlns:p14="http://schemas.microsoft.com/office/powerpoint/2010/main" val="2144668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de-DE"/>
          </a:p>
        </p:txBody>
      </p:sp>
      <p:sp>
        <p:nvSpPr>
          <p:cNvPr id="3" name="Datumsplatzhalt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B06022A9-F4D4-4B0A-AC74-33158984DCE9}" type="datetimeFigureOut">
              <a:rPr lang="de-DE" smtClean="0"/>
              <a:t>08.11.2016</a:t>
            </a:fld>
            <a:endParaRPr lang="de-DE"/>
          </a:p>
        </p:txBody>
      </p:sp>
      <p:sp>
        <p:nvSpPr>
          <p:cNvPr id="4" name="Folienbildplatzhalt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de-DE"/>
          </a:p>
        </p:txBody>
      </p:sp>
      <p:sp>
        <p:nvSpPr>
          <p:cNvPr id="5" name="Notizenplatzhalt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de-DE"/>
          </a:p>
        </p:txBody>
      </p:sp>
      <p:sp>
        <p:nvSpPr>
          <p:cNvPr id="7" name="Foliennummernplatzhalt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E26C3F53-2B52-4C08-9D3D-12337610471E}" type="slidenum">
              <a:rPr lang="de-DE" smtClean="0"/>
              <a:t>‹Nr.›</a:t>
            </a:fld>
            <a:endParaRPr lang="de-DE"/>
          </a:p>
        </p:txBody>
      </p:sp>
    </p:spTree>
    <p:extLst>
      <p:ext uri="{BB962C8B-B14F-4D97-AF65-F5344CB8AC3E}">
        <p14:creationId xmlns:p14="http://schemas.microsoft.com/office/powerpoint/2010/main" val="3323048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a:xfrm>
            <a:off x="457200" y="6356350"/>
            <a:ext cx="2133600" cy="365125"/>
          </a:xfrm>
          <a:prstGeom prst="rect">
            <a:avLst/>
          </a:prstGeom>
        </p:spPr>
        <p:txBody>
          <a:bodyPr/>
          <a:lstStyle>
            <a:lvl1pPr>
              <a:defRPr/>
            </a:lvl1pPr>
          </a:lstStyle>
          <a:p>
            <a:r>
              <a:rPr lang="de-DE" dirty="0"/>
              <a:t>Thünen Institut </a:t>
            </a:r>
            <a:r>
              <a:rPr lang="de-DE" dirty="0" err="1"/>
              <a:t>eV.</a:t>
            </a:r>
            <a:r>
              <a:rPr lang="de-DE" dirty="0"/>
              <a:t> </a:t>
            </a:r>
            <a:r>
              <a:rPr lang="de-DE" dirty="0" err="1"/>
              <a:t>Bollewick</a:t>
            </a:r>
            <a:endParaRPr lang="de-DE" dirty="0"/>
          </a:p>
        </p:txBody>
      </p:sp>
      <p:sp>
        <p:nvSpPr>
          <p:cNvPr id="5" name="Fußzeilenplatzhalter 4"/>
          <p:cNvSpPr>
            <a:spLocks noGrp="1"/>
          </p:cNvSpPr>
          <p:nvPr>
            <p:ph type="ftr" sz="quarter" idx="11"/>
          </p:nvPr>
        </p:nvSpPr>
        <p:spPr>
          <a:xfrm>
            <a:off x="3491880" y="6356350"/>
            <a:ext cx="2527920" cy="365125"/>
          </a:xfrm>
          <a:prstGeom prst="rect">
            <a:avLst/>
          </a:prstGeom>
        </p:spPr>
        <p:txBody>
          <a:bodyPr/>
          <a:lstStyle/>
          <a:p>
            <a:r>
              <a:rPr lang="de-DE" dirty="0"/>
              <a:t>Dr. Rainer Land: Ökonomie des Green New Deal</a:t>
            </a:r>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r>
              <a:rPr lang="de-DE" dirty="0"/>
              <a:t>Folie </a:t>
            </a:r>
            <a:fld id="{36D3B09D-BF5C-4FAA-9E48-7ECE80253682}" type="slidenum">
              <a:rPr lang="de-DE" smtClean="0"/>
              <a:pPr/>
              <a:t>‹Nr.›</a:t>
            </a:fld>
            <a:endParaRPr lang="de-DE" dirty="0"/>
          </a:p>
        </p:txBody>
      </p:sp>
    </p:spTree>
    <p:extLst>
      <p:ext uri="{BB962C8B-B14F-4D97-AF65-F5344CB8AC3E}">
        <p14:creationId xmlns:p14="http://schemas.microsoft.com/office/powerpoint/2010/main" val="3794905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57200" y="6356350"/>
            <a:ext cx="2133600" cy="365125"/>
          </a:xfrm>
          <a:prstGeom prst="rect">
            <a:avLst/>
          </a:prstGeom>
        </p:spPr>
        <p:txBody>
          <a:bodyPr/>
          <a:lstStyle/>
          <a:p>
            <a:r>
              <a:rPr lang="de-DE" dirty="0"/>
              <a:t>Thünen Institut </a:t>
            </a:r>
            <a:r>
              <a:rPr lang="de-DE" dirty="0" err="1"/>
              <a:t>eV.</a:t>
            </a:r>
            <a:r>
              <a:rPr lang="de-DE" dirty="0"/>
              <a:t> </a:t>
            </a:r>
            <a:r>
              <a:rPr lang="de-DE" dirty="0" err="1"/>
              <a:t>Bollewick</a:t>
            </a:r>
            <a:endParaRPr lang="de-DE" dirty="0"/>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r>
              <a:rPr lang="de-DE" dirty="0"/>
              <a:t>Dr. Rainer Land: Ökonomie des Green New Deal</a:t>
            </a:r>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r>
              <a:rPr lang="de-DE" dirty="0"/>
              <a:t>Seminar 2, Folie </a:t>
            </a:r>
            <a:fld id="{36D3B09D-BF5C-4FAA-9E48-7ECE80253682}" type="slidenum">
              <a:rPr lang="de-DE" smtClean="0"/>
              <a:pPr/>
              <a:t>‹Nr.›</a:t>
            </a:fld>
            <a:endParaRPr lang="de-DE" dirty="0"/>
          </a:p>
        </p:txBody>
      </p:sp>
    </p:spTree>
    <p:extLst>
      <p:ext uri="{BB962C8B-B14F-4D97-AF65-F5344CB8AC3E}">
        <p14:creationId xmlns:p14="http://schemas.microsoft.com/office/powerpoint/2010/main" val="1696625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57200" y="6356350"/>
            <a:ext cx="2133600" cy="365125"/>
          </a:xfrm>
          <a:prstGeom prst="rect">
            <a:avLst/>
          </a:prstGeom>
        </p:spPr>
        <p:txBody>
          <a:bodyPr/>
          <a:lstStyle/>
          <a:p>
            <a:r>
              <a:rPr lang="de-DE" dirty="0"/>
              <a:t>Thünen Institut </a:t>
            </a:r>
            <a:r>
              <a:rPr lang="de-DE" dirty="0" err="1"/>
              <a:t>eV.</a:t>
            </a:r>
            <a:r>
              <a:rPr lang="de-DE" dirty="0"/>
              <a:t> </a:t>
            </a:r>
            <a:r>
              <a:rPr lang="de-DE" dirty="0" err="1"/>
              <a:t>Bollewick</a:t>
            </a:r>
            <a:endParaRPr lang="de-DE" dirty="0"/>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r>
              <a:rPr lang="de-DE" dirty="0"/>
              <a:t>Dr. Rainer Land: Ökonomie des Green New Deal</a:t>
            </a:r>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r>
              <a:rPr lang="de-DE" dirty="0"/>
              <a:t>Seminar 2, Folie </a:t>
            </a:r>
            <a:fld id="{36D3B09D-BF5C-4FAA-9E48-7ECE80253682}" type="slidenum">
              <a:rPr lang="de-DE" smtClean="0"/>
              <a:pPr/>
              <a:t>‹Nr.›</a:t>
            </a:fld>
            <a:endParaRPr lang="de-DE" dirty="0"/>
          </a:p>
        </p:txBody>
      </p:sp>
    </p:spTree>
    <p:extLst>
      <p:ext uri="{BB962C8B-B14F-4D97-AF65-F5344CB8AC3E}">
        <p14:creationId xmlns:p14="http://schemas.microsoft.com/office/powerpoint/2010/main" val="1831261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94122"/>
          </a:xfrm>
        </p:spPr>
        <p:txBody>
          <a:bodyPr>
            <a:noAutofit/>
          </a:bodyPr>
          <a:lstStyle>
            <a:lvl1pPr algn="l">
              <a:defRPr sz="3200" u="sng"/>
            </a:lvl1pPr>
          </a:lstStyle>
          <a:p>
            <a:r>
              <a:rPr lang="de-DE" dirty="0"/>
              <a:t>Titelmasterformat durch Klicken bearbeiten</a:t>
            </a:r>
          </a:p>
        </p:txBody>
      </p:sp>
      <p:sp>
        <p:nvSpPr>
          <p:cNvPr id="3" name="Inhaltsplatzhalter 2"/>
          <p:cNvSpPr>
            <a:spLocks noGrp="1"/>
          </p:cNvSpPr>
          <p:nvPr>
            <p:ph idx="1"/>
          </p:nvPr>
        </p:nvSpPr>
        <p:spPr/>
        <p:txBody>
          <a:bodyPr/>
          <a:lstStyle>
            <a:lvl1pPr algn="l">
              <a:defRPr/>
            </a:lvl1pPr>
            <a:lvl2pPr algn="l">
              <a:defRPr/>
            </a:lvl2pPr>
            <a:lvl3pPr algn="l">
              <a:defRPr/>
            </a:lvl3pPr>
            <a:lvl4pPr algn="l">
              <a:defRPr/>
            </a:lvl4pPr>
            <a:lvl5pPr algn="l">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a:xfrm>
            <a:off x="457200" y="6356350"/>
            <a:ext cx="2133600" cy="365125"/>
          </a:xfrm>
          <a:prstGeom prst="rect">
            <a:avLst/>
          </a:prstGeom>
        </p:spPr>
        <p:txBody>
          <a:bodyPr/>
          <a:lstStyle/>
          <a:p>
            <a:r>
              <a:rPr lang="de-DE" dirty="0"/>
              <a:t>Thünen Institut </a:t>
            </a:r>
            <a:r>
              <a:rPr lang="de-DE" dirty="0" err="1"/>
              <a:t>eV.</a:t>
            </a:r>
            <a:r>
              <a:rPr lang="de-DE" dirty="0"/>
              <a:t> </a:t>
            </a:r>
            <a:r>
              <a:rPr lang="de-DE" dirty="0" err="1"/>
              <a:t>Bollewick</a:t>
            </a:r>
            <a:endParaRPr lang="de-DE" dirty="0"/>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r>
              <a:rPr lang="de-DE" dirty="0"/>
              <a:t>Dr. Rainer Land: Ökonomie des Green New Deal</a:t>
            </a:r>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r>
              <a:rPr lang="de-DE" dirty="0"/>
              <a:t>Seminar 2, Folie </a:t>
            </a:r>
            <a:fld id="{36D3B09D-BF5C-4FAA-9E48-7ECE80253682}" type="slidenum">
              <a:rPr lang="de-DE" smtClean="0"/>
              <a:pPr/>
              <a:t>‹Nr.›</a:t>
            </a:fld>
            <a:endParaRPr lang="de-DE" dirty="0"/>
          </a:p>
        </p:txBody>
      </p:sp>
    </p:spTree>
    <p:extLst>
      <p:ext uri="{BB962C8B-B14F-4D97-AF65-F5344CB8AC3E}">
        <p14:creationId xmlns:p14="http://schemas.microsoft.com/office/powerpoint/2010/main" val="3140305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a:xfrm>
            <a:off x="457200" y="6356350"/>
            <a:ext cx="2133600" cy="365125"/>
          </a:xfrm>
          <a:prstGeom prst="rect">
            <a:avLst/>
          </a:prstGeom>
        </p:spPr>
        <p:txBody>
          <a:bodyPr/>
          <a:lstStyle/>
          <a:p>
            <a:r>
              <a:rPr lang="de-DE" dirty="0"/>
              <a:t>Thünen Institut </a:t>
            </a:r>
            <a:r>
              <a:rPr lang="de-DE" dirty="0" err="1"/>
              <a:t>eV.</a:t>
            </a:r>
            <a:r>
              <a:rPr lang="de-DE" dirty="0"/>
              <a:t> </a:t>
            </a:r>
            <a:r>
              <a:rPr lang="de-DE" dirty="0" err="1"/>
              <a:t>Bollewick</a:t>
            </a:r>
            <a:endParaRPr lang="de-DE" dirty="0"/>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r>
              <a:rPr lang="de-DE" dirty="0"/>
              <a:t>Dr. Rainer Land: Ökonomie des Green New Deal</a:t>
            </a:r>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r>
              <a:rPr lang="de-DE" dirty="0"/>
              <a:t>Seminar 2, Folie </a:t>
            </a:r>
            <a:fld id="{36D3B09D-BF5C-4FAA-9E48-7ECE80253682}" type="slidenum">
              <a:rPr lang="de-DE" smtClean="0"/>
              <a:pPr/>
              <a:t>‹Nr.›</a:t>
            </a:fld>
            <a:endParaRPr lang="de-DE" dirty="0"/>
          </a:p>
        </p:txBody>
      </p:sp>
    </p:spTree>
    <p:extLst>
      <p:ext uri="{BB962C8B-B14F-4D97-AF65-F5344CB8AC3E}">
        <p14:creationId xmlns:p14="http://schemas.microsoft.com/office/powerpoint/2010/main" val="3538638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a:xfrm>
            <a:off x="457200" y="6356350"/>
            <a:ext cx="2133600" cy="365125"/>
          </a:xfrm>
          <a:prstGeom prst="rect">
            <a:avLst/>
          </a:prstGeom>
        </p:spPr>
        <p:txBody>
          <a:bodyPr/>
          <a:lstStyle/>
          <a:p>
            <a:r>
              <a:rPr lang="de-DE" dirty="0"/>
              <a:t>Thünen Institut </a:t>
            </a:r>
            <a:r>
              <a:rPr lang="de-DE" dirty="0" err="1"/>
              <a:t>eV.</a:t>
            </a:r>
            <a:r>
              <a:rPr lang="de-DE" dirty="0"/>
              <a:t> </a:t>
            </a:r>
            <a:r>
              <a:rPr lang="de-DE" dirty="0" err="1"/>
              <a:t>Bollewick</a:t>
            </a:r>
            <a:endParaRPr lang="de-DE" dirty="0"/>
          </a:p>
        </p:txBody>
      </p:sp>
      <p:sp>
        <p:nvSpPr>
          <p:cNvPr id="6" name="Fußzeilenplatzhalter 5"/>
          <p:cNvSpPr>
            <a:spLocks noGrp="1"/>
          </p:cNvSpPr>
          <p:nvPr>
            <p:ph type="ftr" sz="quarter" idx="11"/>
          </p:nvPr>
        </p:nvSpPr>
        <p:spPr>
          <a:xfrm>
            <a:off x="3124200" y="6356350"/>
            <a:ext cx="2895600" cy="365125"/>
          </a:xfrm>
          <a:prstGeom prst="rect">
            <a:avLst/>
          </a:prstGeom>
        </p:spPr>
        <p:txBody>
          <a:bodyPr/>
          <a:lstStyle/>
          <a:p>
            <a:r>
              <a:rPr lang="de-DE" dirty="0"/>
              <a:t>Dr. Rainer Land: Ökonomie des Green New Deal</a:t>
            </a:r>
          </a:p>
        </p:txBody>
      </p:sp>
      <p:sp>
        <p:nvSpPr>
          <p:cNvPr id="7" name="Foliennummernplatzhalter 6"/>
          <p:cNvSpPr>
            <a:spLocks noGrp="1"/>
          </p:cNvSpPr>
          <p:nvPr>
            <p:ph type="sldNum" sz="quarter" idx="12"/>
          </p:nvPr>
        </p:nvSpPr>
        <p:spPr>
          <a:xfrm>
            <a:off x="6553200" y="6356350"/>
            <a:ext cx="2133600" cy="365125"/>
          </a:xfrm>
          <a:prstGeom prst="rect">
            <a:avLst/>
          </a:prstGeom>
        </p:spPr>
        <p:txBody>
          <a:bodyPr/>
          <a:lstStyle/>
          <a:p>
            <a:fld id="{36D3B09D-BF5C-4FAA-9E48-7ECE80253682}" type="slidenum">
              <a:rPr lang="de-DE" smtClean="0"/>
              <a:t>‹Nr.›</a:t>
            </a:fld>
            <a:endParaRPr lang="de-DE"/>
          </a:p>
        </p:txBody>
      </p:sp>
    </p:spTree>
    <p:extLst>
      <p:ext uri="{BB962C8B-B14F-4D97-AF65-F5344CB8AC3E}">
        <p14:creationId xmlns:p14="http://schemas.microsoft.com/office/powerpoint/2010/main" val="1987325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a:xfrm>
            <a:off x="457200" y="6356350"/>
            <a:ext cx="2133600" cy="365125"/>
          </a:xfrm>
          <a:prstGeom prst="rect">
            <a:avLst/>
          </a:prstGeom>
        </p:spPr>
        <p:txBody>
          <a:bodyPr/>
          <a:lstStyle/>
          <a:p>
            <a:r>
              <a:rPr lang="de-DE" dirty="0"/>
              <a:t>Thünen Institut </a:t>
            </a:r>
            <a:r>
              <a:rPr lang="de-DE" dirty="0" err="1"/>
              <a:t>eV.</a:t>
            </a:r>
            <a:r>
              <a:rPr lang="de-DE" dirty="0"/>
              <a:t> </a:t>
            </a:r>
            <a:r>
              <a:rPr lang="de-DE" dirty="0" err="1"/>
              <a:t>Bollewick</a:t>
            </a:r>
            <a:endParaRPr lang="de-DE" dirty="0"/>
          </a:p>
        </p:txBody>
      </p:sp>
      <p:sp>
        <p:nvSpPr>
          <p:cNvPr id="8" name="Fußzeilenplatzhalter 7"/>
          <p:cNvSpPr>
            <a:spLocks noGrp="1"/>
          </p:cNvSpPr>
          <p:nvPr>
            <p:ph type="ftr" sz="quarter" idx="11"/>
          </p:nvPr>
        </p:nvSpPr>
        <p:spPr>
          <a:xfrm>
            <a:off x="3124200" y="6356350"/>
            <a:ext cx="2895600" cy="365125"/>
          </a:xfrm>
          <a:prstGeom prst="rect">
            <a:avLst/>
          </a:prstGeom>
        </p:spPr>
        <p:txBody>
          <a:bodyPr/>
          <a:lstStyle/>
          <a:p>
            <a:r>
              <a:rPr lang="de-DE" dirty="0"/>
              <a:t>Dr. Rainer Land: Ökonomie des Green New Deal</a:t>
            </a:r>
          </a:p>
        </p:txBody>
      </p:sp>
      <p:sp>
        <p:nvSpPr>
          <p:cNvPr id="9" name="Foliennummernplatzhalter 8"/>
          <p:cNvSpPr>
            <a:spLocks noGrp="1"/>
          </p:cNvSpPr>
          <p:nvPr>
            <p:ph type="sldNum" sz="quarter" idx="12"/>
          </p:nvPr>
        </p:nvSpPr>
        <p:spPr>
          <a:xfrm>
            <a:off x="6553200" y="6356350"/>
            <a:ext cx="2133600" cy="365125"/>
          </a:xfrm>
          <a:prstGeom prst="rect">
            <a:avLst/>
          </a:prstGeom>
        </p:spPr>
        <p:txBody>
          <a:bodyPr/>
          <a:lstStyle/>
          <a:p>
            <a:r>
              <a:rPr lang="de-DE" dirty="0"/>
              <a:t>Seminar 1, Folie </a:t>
            </a:r>
            <a:fld id="{36D3B09D-BF5C-4FAA-9E48-7ECE80253682}" type="slidenum">
              <a:rPr lang="de-DE" smtClean="0"/>
              <a:t>‹Nr.›</a:t>
            </a:fld>
            <a:endParaRPr lang="de-DE" dirty="0"/>
          </a:p>
        </p:txBody>
      </p:sp>
    </p:spTree>
    <p:extLst>
      <p:ext uri="{BB962C8B-B14F-4D97-AF65-F5344CB8AC3E}">
        <p14:creationId xmlns:p14="http://schemas.microsoft.com/office/powerpoint/2010/main" val="141681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a:xfrm>
            <a:off x="457200" y="6356350"/>
            <a:ext cx="2133600" cy="365125"/>
          </a:xfrm>
          <a:prstGeom prst="rect">
            <a:avLst/>
          </a:prstGeom>
        </p:spPr>
        <p:txBody>
          <a:bodyPr/>
          <a:lstStyle/>
          <a:p>
            <a:r>
              <a:rPr lang="de-DE" dirty="0"/>
              <a:t>Thünen Institut </a:t>
            </a:r>
            <a:r>
              <a:rPr lang="de-DE" dirty="0" err="1"/>
              <a:t>eV.</a:t>
            </a:r>
            <a:r>
              <a:rPr lang="de-DE" dirty="0"/>
              <a:t> </a:t>
            </a:r>
            <a:r>
              <a:rPr lang="de-DE" dirty="0" err="1"/>
              <a:t>Bollewick</a:t>
            </a:r>
            <a:endParaRPr lang="de-DE" dirty="0"/>
          </a:p>
        </p:txBody>
      </p:sp>
      <p:sp>
        <p:nvSpPr>
          <p:cNvPr id="4" name="Fußzeilenplatzhalter 3"/>
          <p:cNvSpPr>
            <a:spLocks noGrp="1"/>
          </p:cNvSpPr>
          <p:nvPr>
            <p:ph type="ftr" sz="quarter" idx="11"/>
          </p:nvPr>
        </p:nvSpPr>
        <p:spPr>
          <a:xfrm>
            <a:off x="3124200" y="6356350"/>
            <a:ext cx="2895600" cy="365125"/>
          </a:xfrm>
          <a:prstGeom prst="rect">
            <a:avLst/>
          </a:prstGeom>
        </p:spPr>
        <p:txBody>
          <a:bodyPr/>
          <a:lstStyle/>
          <a:p>
            <a:r>
              <a:rPr lang="de-DE" dirty="0"/>
              <a:t>Dr. Rainer Land: Ökonomie des Green New Deal</a:t>
            </a:r>
          </a:p>
        </p:txBody>
      </p:sp>
      <p:sp>
        <p:nvSpPr>
          <p:cNvPr id="5" name="Foliennummernplatzhalter 4"/>
          <p:cNvSpPr>
            <a:spLocks noGrp="1"/>
          </p:cNvSpPr>
          <p:nvPr>
            <p:ph type="sldNum" sz="quarter" idx="12"/>
          </p:nvPr>
        </p:nvSpPr>
        <p:spPr>
          <a:xfrm>
            <a:off x="6553200" y="6356350"/>
            <a:ext cx="2133600" cy="365125"/>
          </a:xfrm>
          <a:prstGeom prst="rect">
            <a:avLst/>
          </a:prstGeom>
        </p:spPr>
        <p:txBody>
          <a:bodyPr/>
          <a:lstStyle/>
          <a:p>
            <a:r>
              <a:rPr lang="de-DE" dirty="0"/>
              <a:t>Seminar 2, Folie </a:t>
            </a:r>
            <a:fld id="{36D3B09D-BF5C-4FAA-9E48-7ECE80253682}" type="slidenum">
              <a:rPr lang="de-DE" smtClean="0"/>
              <a:pPr/>
              <a:t>‹Nr.›</a:t>
            </a:fld>
            <a:endParaRPr lang="de-DE" dirty="0"/>
          </a:p>
        </p:txBody>
      </p:sp>
    </p:spTree>
    <p:extLst>
      <p:ext uri="{BB962C8B-B14F-4D97-AF65-F5344CB8AC3E}">
        <p14:creationId xmlns:p14="http://schemas.microsoft.com/office/powerpoint/2010/main" val="4157137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457200" y="6356350"/>
            <a:ext cx="2133600" cy="365125"/>
          </a:xfrm>
          <a:prstGeom prst="rect">
            <a:avLst/>
          </a:prstGeom>
        </p:spPr>
        <p:txBody>
          <a:bodyPr/>
          <a:lstStyle/>
          <a:p>
            <a:r>
              <a:rPr lang="de-DE" dirty="0"/>
              <a:t>Thünen Institut </a:t>
            </a:r>
            <a:r>
              <a:rPr lang="de-DE" dirty="0" err="1"/>
              <a:t>eV.</a:t>
            </a:r>
            <a:r>
              <a:rPr lang="de-DE" dirty="0"/>
              <a:t> </a:t>
            </a:r>
            <a:r>
              <a:rPr lang="de-DE" dirty="0" err="1"/>
              <a:t>Bollewick</a:t>
            </a:r>
            <a:endParaRPr lang="de-DE" dirty="0"/>
          </a:p>
        </p:txBody>
      </p:sp>
      <p:sp>
        <p:nvSpPr>
          <p:cNvPr id="3" name="Fußzeilenplatzhalter 2"/>
          <p:cNvSpPr>
            <a:spLocks noGrp="1"/>
          </p:cNvSpPr>
          <p:nvPr>
            <p:ph type="ftr" sz="quarter" idx="11"/>
          </p:nvPr>
        </p:nvSpPr>
        <p:spPr>
          <a:xfrm>
            <a:off x="3124200" y="6356350"/>
            <a:ext cx="2895600" cy="365125"/>
          </a:xfrm>
          <a:prstGeom prst="rect">
            <a:avLst/>
          </a:prstGeom>
        </p:spPr>
        <p:txBody>
          <a:bodyPr/>
          <a:lstStyle/>
          <a:p>
            <a:r>
              <a:rPr lang="de-DE" dirty="0"/>
              <a:t>Dr. Rainer Land: Ökonomie des Green New Deal</a:t>
            </a:r>
          </a:p>
        </p:txBody>
      </p:sp>
      <p:sp>
        <p:nvSpPr>
          <p:cNvPr id="4" name="Foliennummernplatzhalter 3"/>
          <p:cNvSpPr>
            <a:spLocks noGrp="1"/>
          </p:cNvSpPr>
          <p:nvPr>
            <p:ph type="sldNum" sz="quarter" idx="12"/>
          </p:nvPr>
        </p:nvSpPr>
        <p:spPr>
          <a:xfrm>
            <a:off x="6553200" y="6356350"/>
            <a:ext cx="2133600" cy="365125"/>
          </a:xfrm>
          <a:prstGeom prst="rect">
            <a:avLst/>
          </a:prstGeom>
        </p:spPr>
        <p:txBody>
          <a:bodyPr/>
          <a:lstStyle/>
          <a:p>
            <a:r>
              <a:rPr lang="de-DE" dirty="0"/>
              <a:t>Seminar 1, Folie </a:t>
            </a:r>
            <a:fld id="{36D3B09D-BF5C-4FAA-9E48-7ECE80253682}" type="slidenum">
              <a:rPr lang="de-DE" smtClean="0"/>
              <a:t>‹Nr.›</a:t>
            </a:fld>
            <a:endParaRPr lang="de-DE" dirty="0"/>
          </a:p>
        </p:txBody>
      </p:sp>
    </p:spTree>
    <p:extLst>
      <p:ext uri="{BB962C8B-B14F-4D97-AF65-F5344CB8AC3E}">
        <p14:creationId xmlns:p14="http://schemas.microsoft.com/office/powerpoint/2010/main" val="2379456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a:xfrm>
            <a:off x="457200" y="6356350"/>
            <a:ext cx="2133600" cy="365125"/>
          </a:xfrm>
          <a:prstGeom prst="rect">
            <a:avLst/>
          </a:prstGeom>
        </p:spPr>
        <p:txBody>
          <a:bodyPr/>
          <a:lstStyle/>
          <a:p>
            <a:r>
              <a:rPr lang="de-DE" dirty="0"/>
              <a:t>Thünen Institut </a:t>
            </a:r>
            <a:r>
              <a:rPr lang="de-DE" dirty="0" err="1"/>
              <a:t>eV.</a:t>
            </a:r>
            <a:r>
              <a:rPr lang="de-DE" dirty="0"/>
              <a:t> </a:t>
            </a:r>
            <a:r>
              <a:rPr lang="de-DE" dirty="0" err="1"/>
              <a:t>Bollewick</a:t>
            </a:r>
            <a:endParaRPr lang="de-DE" dirty="0"/>
          </a:p>
        </p:txBody>
      </p:sp>
      <p:sp>
        <p:nvSpPr>
          <p:cNvPr id="6" name="Fußzeilenplatzhalter 5"/>
          <p:cNvSpPr>
            <a:spLocks noGrp="1"/>
          </p:cNvSpPr>
          <p:nvPr>
            <p:ph type="ftr" sz="quarter" idx="11"/>
          </p:nvPr>
        </p:nvSpPr>
        <p:spPr>
          <a:xfrm>
            <a:off x="3124200" y="6356350"/>
            <a:ext cx="2895600" cy="365125"/>
          </a:xfrm>
          <a:prstGeom prst="rect">
            <a:avLst/>
          </a:prstGeom>
        </p:spPr>
        <p:txBody>
          <a:bodyPr/>
          <a:lstStyle/>
          <a:p>
            <a:r>
              <a:rPr lang="de-DE" dirty="0"/>
              <a:t>Dr. Rainer Land: Ökonomie des Green New Deal</a:t>
            </a:r>
          </a:p>
        </p:txBody>
      </p:sp>
      <p:sp>
        <p:nvSpPr>
          <p:cNvPr id="7" name="Foliennummernplatzhalter 6"/>
          <p:cNvSpPr>
            <a:spLocks noGrp="1"/>
          </p:cNvSpPr>
          <p:nvPr>
            <p:ph type="sldNum" sz="quarter" idx="12"/>
          </p:nvPr>
        </p:nvSpPr>
        <p:spPr>
          <a:xfrm>
            <a:off x="6553200" y="6356350"/>
            <a:ext cx="2133600" cy="365125"/>
          </a:xfrm>
          <a:prstGeom prst="rect">
            <a:avLst/>
          </a:prstGeom>
        </p:spPr>
        <p:txBody>
          <a:bodyPr/>
          <a:lstStyle/>
          <a:p>
            <a:r>
              <a:rPr lang="de-DE" dirty="0"/>
              <a:t>Seminar 2, Folie </a:t>
            </a:r>
            <a:fld id="{36D3B09D-BF5C-4FAA-9E48-7ECE80253682}" type="slidenum">
              <a:rPr lang="de-DE" smtClean="0"/>
              <a:pPr/>
              <a:t>‹Nr.›</a:t>
            </a:fld>
            <a:endParaRPr lang="de-DE" dirty="0"/>
          </a:p>
        </p:txBody>
      </p:sp>
    </p:spTree>
    <p:extLst>
      <p:ext uri="{BB962C8B-B14F-4D97-AF65-F5344CB8AC3E}">
        <p14:creationId xmlns:p14="http://schemas.microsoft.com/office/powerpoint/2010/main" val="2392839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a:xfrm>
            <a:off x="457200" y="6356350"/>
            <a:ext cx="2133600" cy="365125"/>
          </a:xfrm>
          <a:prstGeom prst="rect">
            <a:avLst/>
          </a:prstGeom>
        </p:spPr>
        <p:txBody>
          <a:bodyPr/>
          <a:lstStyle/>
          <a:p>
            <a:r>
              <a:rPr lang="de-DE" dirty="0"/>
              <a:t>Thünen Institut </a:t>
            </a:r>
            <a:r>
              <a:rPr lang="de-DE" dirty="0" err="1"/>
              <a:t>eV.</a:t>
            </a:r>
            <a:r>
              <a:rPr lang="de-DE" dirty="0"/>
              <a:t> </a:t>
            </a:r>
            <a:r>
              <a:rPr lang="de-DE" dirty="0" err="1"/>
              <a:t>Bollewick</a:t>
            </a:r>
            <a:endParaRPr lang="de-DE" dirty="0"/>
          </a:p>
        </p:txBody>
      </p:sp>
      <p:sp>
        <p:nvSpPr>
          <p:cNvPr id="6" name="Fußzeilenplatzhalter 5"/>
          <p:cNvSpPr>
            <a:spLocks noGrp="1"/>
          </p:cNvSpPr>
          <p:nvPr>
            <p:ph type="ftr" sz="quarter" idx="11"/>
          </p:nvPr>
        </p:nvSpPr>
        <p:spPr>
          <a:xfrm>
            <a:off x="3124200" y="6356350"/>
            <a:ext cx="2895600" cy="365125"/>
          </a:xfrm>
          <a:prstGeom prst="rect">
            <a:avLst/>
          </a:prstGeom>
        </p:spPr>
        <p:txBody>
          <a:bodyPr/>
          <a:lstStyle/>
          <a:p>
            <a:r>
              <a:rPr lang="de-DE" dirty="0"/>
              <a:t>Dr. Rainer Land: Ökonomie des Green New Deal</a:t>
            </a:r>
          </a:p>
        </p:txBody>
      </p:sp>
      <p:sp>
        <p:nvSpPr>
          <p:cNvPr id="7" name="Foliennummernplatzhalter 6"/>
          <p:cNvSpPr>
            <a:spLocks noGrp="1"/>
          </p:cNvSpPr>
          <p:nvPr>
            <p:ph type="sldNum" sz="quarter" idx="12"/>
          </p:nvPr>
        </p:nvSpPr>
        <p:spPr>
          <a:xfrm>
            <a:off x="6553200" y="6356350"/>
            <a:ext cx="2133600" cy="365125"/>
          </a:xfrm>
          <a:prstGeom prst="rect">
            <a:avLst/>
          </a:prstGeom>
        </p:spPr>
        <p:txBody>
          <a:bodyPr/>
          <a:lstStyle/>
          <a:p>
            <a:r>
              <a:rPr lang="de-DE" dirty="0"/>
              <a:t>Seminar 2, Folie </a:t>
            </a:r>
            <a:fld id="{36D3B09D-BF5C-4FAA-9E48-7ECE80253682}" type="slidenum">
              <a:rPr lang="de-DE" smtClean="0"/>
              <a:pPr/>
              <a:t>‹Nr.›</a:t>
            </a:fld>
            <a:endParaRPr lang="de-DE" dirty="0"/>
          </a:p>
        </p:txBody>
      </p:sp>
    </p:spTree>
    <p:extLst>
      <p:ext uri="{BB962C8B-B14F-4D97-AF65-F5344CB8AC3E}">
        <p14:creationId xmlns:p14="http://schemas.microsoft.com/office/powerpoint/2010/main" val="503888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dirty="0"/>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2"/>
          </p:nvPr>
        </p:nvSpPr>
        <p:spPr>
          <a:xfrm>
            <a:off x="251520" y="6309320"/>
            <a:ext cx="2133600" cy="365125"/>
          </a:xfrm>
          <a:prstGeom prst="rect">
            <a:avLst/>
          </a:prstGeom>
        </p:spPr>
        <p:txBody>
          <a:bodyPr/>
          <a:lstStyle>
            <a:lvl1pPr>
              <a:defRPr sz="1100"/>
            </a:lvl1pPr>
          </a:lstStyle>
          <a:p>
            <a:r>
              <a:rPr lang="de-DE" dirty="0"/>
              <a:t>Thünen Institut </a:t>
            </a:r>
            <a:r>
              <a:rPr lang="de-DE" dirty="0" err="1"/>
              <a:t>eV.</a:t>
            </a:r>
            <a:r>
              <a:rPr lang="de-DE" dirty="0"/>
              <a:t> </a:t>
            </a:r>
            <a:r>
              <a:rPr lang="de-DE" dirty="0" err="1"/>
              <a:t>Bollewick</a:t>
            </a:r>
            <a:endParaRPr lang="de-DE" dirty="0"/>
          </a:p>
        </p:txBody>
      </p:sp>
      <p:sp>
        <p:nvSpPr>
          <p:cNvPr id="8" name="Fußzeilenplatzhalter 4"/>
          <p:cNvSpPr>
            <a:spLocks noGrp="1"/>
          </p:cNvSpPr>
          <p:nvPr>
            <p:ph type="ftr" sz="quarter" idx="3"/>
          </p:nvPr>
        </p:nvSpPr>
        <p:spPr>
          <a:xfrm>
            <a:off x="2918520" y="6309320"/>
            <a:ext cx="2895600" cy="365125"/>
          </a:xfrm>
          <a:prstGeom prst="rect">
            <a:avLst/>
          </a:prstGeom>
        </p:spPr>
        <p:txBody>
          <a:bodyPr/>
          <a:lstStyle>
            <a:lvl1pPr>
              <a:defRPr sz="1100"/>
            </a:lvl1pPr>
          </a:lstStyle>
          <a:p>
            <a:pPr algn="r"/>
            <a:r>
              <a:rPr lang="de-DE" dirty="0"/>
              <a:t>Dr. Rainer Land: Ökonomie des Green New Deal</a:t>
            </a:r>
          </a:p>
        </p:txBody>
      </p:sp>
      <p:sp>
        <p:nvSpPr>
          <p:cNvPr id="9" name="Foliennummernplatzhalter 5"/>
          <p:cNvSpPr>
            <a:spLocks noGrp="1"/>
          </p:cNvSpPr>
          <p:nvPr>
            <p:ph type="sldNum" sz="quarter" idx="4"/>
          </p:nvPr>
        </p:nvSpPr>
        <p:spPr>
          <a:xfrm>
            <a:off x="6347520" y="6309320"/>
            <a:ext cx="2133600" cy="365125"/>
          </a:xfrm>
          <a:prstGeom prst="rect">
            <a:avLst/>
          </a:prstGeom>
        </p:spPr>
        <p:txBody>
          <a:bodyPr/>
          <a:lstStyle>
            <a:lvl1pPr algn="r">
              <a:defRPr sz="1100"/>
            </a:lvl1pPr>
          </a:lstStyle>
          <a:p>
            <a:r>
              <a:rPr lang="de-DE" dirty="0"/>
              <a:t>Folie </a:t>
            </a:r>
            <a:fld id="{36D3B09D-BF5C-4FAA-9E48-7ECE80253682}" type="slidenum">
              <a:rPr lang="de-DE" smtClean="0"/>
              <a:pPr/>
              <a:t>‹Nr.›</a:t>
            </a:fld>
            <a:endParaRPr lang="de-DE" dirty="0"/>
          </a:p>
        </p:txBody>
      </p:sp>
    </p:spTree>
    <p:extLst>
      <p:ext uri="{BB962C8B-B14F-4D97-AF65-F5344CB8AC3E}">
        <p14:creationId xmlns:p14="http://schemas.microsoft.com/office/powerpoint/2010/main" val="427179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rla-texte.de/"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ctrTitle"/>
          </p:nvPr>
        </p:nvSpPr>
        <p:spPr>
          <a:xfrm>
            <a:off x="704513" y="188640"/>
            <a:ext cx="7772400" cy="1872208"/>
          </a:xfrm>
        </p:spPr>
        <p:txBody>
          <a:bodyPr/>
          <a:lstStyle/>
          <a:p>
            <a:pPr>
              <a:spcBef>
                <a:spcPts val="600"/>
              </a:spcBef>
              <a:spcAft>
                <a:spcPts val="600"/>
              </a:spcAft>
            </a:pPr>
            <a:r>
              <a:rPr lang="de-DE" sz="2800" dirty="0">
                <a:solidFill>
                  <a:srgbClr val="FF0000"/>
                </a:solidFill>
              </a:rPr>
              <a:t>Sozioökologische Transformation</a:t>
            </a:r>
            <a:br>
              <a:rPr lang="de-DE" sz="3600" dirty="0"/>
            </a:br>
            <a:r>
              <a:rPr lang="de-DE" sz="4000" dirty="0"/>
              <a:t>Ein ökonomisches Konzept für </a:t>
            </a:r>
            <a:br>
              <a:rPr lang="de-DE" sz="4000" dirty="0"/>
            </a:br>
            <a:r>
              <a:rPr lang="de-DE" sz="4000" dirty="0"/>
              <a:t>den Green New Deal</a:t>
            </a:r>
            <a:endParaRPr lang="de-DE" dirty="0"/>
          </a:p>
        </p:txBody>
      </p:sp>
      <p:sp>
        <p:nvSpPr>
          <p:cNvPr id="11" name="Untertitel 10"/>
          <p:cNvSpPr>
            <a:spLocks noGrp="1"/>
          </p:cNvSpPr>
          <p:nvPr>
            <p:ph type="subTitle" idx="1"/>
          </p:nvPr>
        </p:nvSpPr>
        <p:spPr>
          <a:xfrm>
            <a:off x="1199441" y="2376114"/>
            <a:ext cx="6688832" cy="2421037"/>
          </a:xfrm>
        </p:spPr>
        <p:txBody>
          <a:bodyPr>
            <a:normAutofit fontScale="85000" lnSpcReduction="20000"/>
          </a:bodyPr>
          <a:lstStyle/>
          <a:p>
            <a:r>
              <a:rPr lang="de-DE" dirty="0">
                <a:solidFill>
                  <a:schemeClr val="tx1"/>
                </a:solidFill>
              </a:rPr>
              <a:t>Dr. Rainer Land</a:t>
            </a:r>
          </a:p>
          <a:p>
            <a:r>
              <a:rPr lang="de-DE" dirty="0">
                <a:solidFill>
                  <a:schemeClr val="tx1"/>
                </a:solidFill>
              </a:rPr>
              <a:t>Thünen-Institut </a:t>
            </a:r>
            <a:r>
              <a:rPr lang="de-DE" dirty="0" err="1">
                <a:solidFill>
                  <a:schemeClr val="tx1"/>
                </a:solidFill>
              </a:rPr>
              <a:t>eV.</a:t>
            </a:r>
            <a:r>
              <a:rPr lang="de-DE" dirty="0">
                <a:solidFill>
                  <a:schemeClr val="tx1"/>
                </a:solidFill>
              </a:rPr>
              <a:t> </a:t>
            </a:r>
            <a:r>
              <a:rPr lang="de-DE" dirty="0" err="1">
                <a:solidFill>
                  <a:schemeClr val="tx1"/>
                </a:solidFill>
              </a:rPr>
              <a:t>Bollewick</a:t>
            </a:r>
            <a:endParaRPr lang="de-DE" dirty="0">
              <a:solidFill>
                <a:schemeClr val="tx1"/>
              </a:solidFill>
            </a:endParaRPr>
          </a:p>
          <a:p>
            <a:endParaRPr lang="de-DE" dirty="0">
              <a:solidFill>
                <a:srgbClr val="0070C0"/>
              </a:solidFill>
            </a:endParaRPr>
          </a:p>
          <a:p>
            <a:r>
              <a:rPr lang="de-DE" sz="2800" dirty="0">
                <a:solidFill>
                  <a:srgbClr val="FF0000"/>
                </a:solidFill>
              </a:rPr>
              <a:t>Folien, Unterlagen, Materialien auf</a:t>
            </a:r>
            <a:br>
              <a:rPr lang="de-DE" sz="2800" dirty="0">
                <a:solidFill>
                  <a:srgbClr val="FF0000"/>
                </a:solidFill>
              </a:rPr>
            </a:br>
            <a:r>
              <a:rPr lang="de-DE" sz="2800" dirty="0">
                <a:solidFill>
                  <a:srgbClr val="0070C0"/>
                </a:solidFill>
                <a:hlinkClick r:id="rId2"/>
              </a:rPr>
              <a:t>www.rla-texte.de</a:t>
            </a:r>
            <a:endParaRPr lang="de-DE" sz="2800" dirty="0">
              <a:solidFill>
                <a:srgbClr val="0070C0"/>
              </a:solidFill>
            </a:endParaRPr>
          </a:p>
          <a:p>
            <a:r>
              <a:rPr lang="de-DE" sz="2800" dirty="0"/>
              <a:t>siehe: Ökologische Modernisierung</a:t>
            </a:r>
          </a:p>
          <a:p>
            <a:endParaRPr lang="de-DE" dirty="0">
              <a:solidFill>
                <a:srgbClr val="0070C0"/>
              </a:solidFill>
            </a:endParaRPr>
          </a:p>
        </p:txBody>
      </p:sp>
      <p:sp>
        <p:nvSpPr>
          <p:cNvPr id="17" name="Datumsplatzhalter 16"/>
          <p:cNvSpPr>
            <a:spLocks noGrp="1"/>
          </p:cNvSpPr>
          <p:nvPr>
            <p:ph type="dt" sz="half" idx="10"/>
          </p:nvPr>
        </p:nvSpPr>
        <p:spPr/>
        <p:txBody>
          <a:bodyPr/>
          <a:lstStyle/>
          <a:p>
            <a:r>
              <a:rPr lang="de-DE" dirty="0"/>
              <a:t>Thünen Institut </a:t>
            </a:r>
            <a:r>
              <a:rPr lang="de-DE" dirty="0" err="1"/>
              <a:t>eV.</a:t>
            </a:r>
            <a:r>
              <a:rPr lang="de-DE" dirty="0"/>
              <a:t> </a:t>
            </a:r>
            <a:r>
              <a:rPr lang="de-DE" dirty="0" err="1"/>
              <a:t>Bollewick</a:t>
            </a:r>
            <a:endParaRPr lang="de-DE" dirty="0"/>
          </a:p>
        </p:txBody>
      </p:sp>
      <p:sp>
        <p:nvSpPr>
          <p:cNvPr id="18" name="Fußzeilenplatzhalter 17"/>
          <p:cNvSpPr>
            <a:spLocks noGrp="1"/>
          </p:cNvSpPr>
          <p:nvPr>
            <p:ph type="ftr" sz="quarter" idx="11"/>
          </p:nvPr>
        </p:nvSpPr>
        <p:spPr>
          <a:xfrm>
            <a:off x="3131840" y="6356350"/>
            <a:ext cx="3096344" cy="365125"/>
          </a:xfrm>
        </p:spPr>
        <p:txBody>
          <a:bodyPr/>
          <a:lstStyle/>
          <a:p>
            <a:r>
              <a:rPr lang="de-DE" dirty="0"/>
              <a:t>Dr. Rainer Land: Ökonomie des Green New Deal</a:t>
            </a:r>
          </a:p>
        </p:txBody>
      </p:sp>
      <p:sp>
        <p:nvSpPr>
          <p:cNvPr id="19" name="Foliennummernplatzhalter 18"/>
          <p:cNvSpPr>
            <a:spLocks noGrp="1"/>
          </p:cNvSpPr>
          <p:nvPr>
            <p:ph type="sldNum" sz="quarter" idx="12"/>
          </p:nvPr>
        </p:nvSpPr>
        <p:spPr/>
        <p:txBody>
          <a:bodyPr/>
          <a:lstStyle/>
          <a:p>
            <a:r>
              <a:rPr lang="de-DE" dirty="0"/>
              <a:t>Folie </a:t>
            </a:r>
            <a:fld id="{36D3B09D-BF5C-4FAA-9E48-7ECE80253682}" type="slidenum">
              <a:rPr lang="de-DE" smtClean="0"/>
              <a:pPr/>
              <a:t>1</a:t>
            </a:fld>
            <a:endParaRPr lang="de-DE" dirty="0"/>
          </a:p>
        </p:txBody>
      </p:sp>
      <p:pic>
        <p:nvPicPr>
          <p:cNvPr id="2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9832" y="5002387"/>
            <a:ext cx="2968050" cy="1038696"/>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066776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Ökokapital-Verwertungsgesellschaft</a:t>
            </a:r>
          </a:p>
        </p:txBody>
      </p:sp>
      <p:sp>
        <p:nvSpPr>
          <p:cNvPr id="3" name="Inhaltsplatzhalter 2"/>
          <p:cNvSpPr>
            <a:spLocks noGrp="1"/>
          </p:cNvSpPr>
          <p:nvPr>
            <p:ph idx="1"/>
          </p:nvPr>
        </p:nvSpPr>
        <p:spPr>
          <a:xfrm>
            <a:off x="457200" y="1412776"/>
            <a:ext cx="8435280" cy="4525963"/>
          </a:xfrm>
        </p:spPr>
        <p:txBody>
          <a:bodyPr/>
          <a:lstStyle/>
          <a:p>
            <a:r>
              <a:rPr lang="de-DE" sz="2000" dirty="0"/>
              <a:t>öffentlich-rechtlich verfasst, unabhängig, transparent, kontrolliert</a:t>
            </a:r>
          </a:p>
          <a:p>
            <a:r>
              <a:rPr lang="de-DE" sz="2000" dirty="0"/>
              <a:t>Emission und Handel von Nutzungsrechten, Kontrolle der Nutzung</a:t>
            </a:r>
          </a:p>
          <a:p>
            <a:r>
              <a:rPr lang="de-DE" sz="2000" dirty="0"/>
              <a:t>Einnahmen werden verwendet:</a:t>
            </a:r>
          </a:p>
          <a:p>
            <a:pPr lvl="1"/>
            <a:r>
              <a:rPr lang="de-DE" sz="2000" dirty="0"/>
              <a:t>laufende Forschung, Beobachtung und Kontrolle der betreffenden Ressourcen, ggf. Korrektur des Nutzungspfades, Verwaltung</a:t>
            </a:r>
          </a:p>
          <a:p>
            <a:pPr lvl="1"/>
            <a:r>
              <a:rPr lang="de-DE" sz="2000" dirty="0"/>
              <a:t>Maßnahmen zur Erhaltung, Reproduktion der Ressource, sofern geboten</a:t>
            </a:r>
          </a:p>
          <a:p>
            <a:pPr lvl="1"/>
            <a:r>
              <a:rPr lang="de-DE" sz="2000" dirty="0"/>
              <a:t>Finanzierung von Substitution und Verbesserung der Effizienz</a:t>
            </a:r>
          </a:p>
          <a:p>
            <a:r>
              <a:rPr lang="de-DE" sz="2000" dirty="0">
                <a:solidFill>
                  <a:srgbClr val="FF0000"/>
                </a:solidFill>
              </a:rPr>
              <a:t>Alle Einnahmen fließen in die entsprechende Ressourcennutzung </a:t>
            </a:r>
            <a:r>
              <a:rPr lang="de-DE" sz="2000" dirty="0"/>
              <a:t>zurück, keine Quersubventionieren bzw. nur im Rahmen anderer ökologischer Ressourcen, wenn dies sachlich geboten. </a:t>
            </a:r>
            <a:r>
              <a:rPr lang="de-DE" sz="2000" u="sng" dirty="0"/>
              <a:t>Daher keine Verteuerung per Saldo</a:t>
            </a:r>
            <a:r>
              <a:rPr lang="de-DE" sz="2000" dirty="0"/>
              <a:t>. </a:t>
            </a:r>
          </a:p>
          <a:p>
            <a:r>
              <a:rPr lang="de-DE" sz="2000" dirty="0">
                <a:solidFill>
                  <a:srgbClr val="FF0000"/>
                </a:solidFill>
              </a:rPr>
              <a:t>Ökologisch problematische Nutzungen werden teurer, Substitution und Effizienzverbesserungen werden billiger</a:t>
            </a:r>
            <a:r>
              <a:rPr lang="de-DE" sz="2000" dirty="0"/>
              <a:t>. </a:t>
            </a:r>
            <a:r>
              <a:rPr lang="de-DE" sz="2000" dirty="0">
                <a:sym typeface="Wingdings" panose="05000000000000000000" pitchFamily="2" charset="2"/>
              </a:rPr>
              <a:t> Selektion von Innovationen</a:t>
            </a:r>
            <a:endParaRPr lang="de-DE" sz="2000" dirty="0"/>
          </a:p>
        </p:txBody>
      </p:sp>
      <p:sp>
        <p:nvSpPr>
          <p:cNvPr id="4" name="Datumsplatzhalter 3"/>
          <p:cNvSpPr>
            <a:spLocks noGrp="1"/>
          </p:cNvSpPr>
          <p:nvPr>
            <p:ph type="dt" sz="half" idx="10"/>
          </p:nvPr>
        </p:nvSpPr>
        <p:spPr/>
        <p:txBody>
          <a:bodyPr/>
          <a:lstStyle/>
          <a:p>
            <a:r>
              <a:rPr lang="de-DE" dirty="0"/>
              <a:t>Thünen Institut </a:t>
            </a:r>
            <a:r>
              <a:rPr lang="de-DE" dirty="0" err="1"/>
              <a:t>eV.</a:t>
            </a:r>
            <a:r>
              <a:rPr lang="de-DE" dirty="0"/>
              <a:t> </a:t>
            </a:r>
            <a:r>
              <a:rPr lang="de-DE" dirty="0" err="1"/>
              <a:t>Bollewick</a:t>
            </a:r>
            <a:endParaRPr lang="de-DE" dirty="0"/>
          </a:p>
        </p:txBody>
      </p:sp>
      <p:sp>
        <p:nvSpPr>
          <p:cNvPr id="5" name="Fußzeilenplatzhalter 4"/>
          <p:cNvSpPr>
            <a:spLocks noGrp="1"/>
          </p:cNvSpPr>
          <p:nvPr>
            <p:ph type="ftr" sz="quarter" idx="11"/>
          </p:nvPr>
        </p:nvSpPr>
        <p:spPr>
          <a:xfrm>
            <a:off x="3124200" y="6356350"/>
            <a:ext cx="3103984" cy="365125"/>
          </a:xfrm>
        </p:spPr>
        <p:txBody>
          <a:bodyPr/>
          <a:lstStyle/>
          <a:p>
            <a:r>
              <a:rPr lang="de-DE" dirty="0"/>
              <a:t>Dr. Rainer Land: Ökonomie des Green New Deal</a:t>
            </a:r>
          </a:p>
        </p:txBody>
      </p:sp>
      <p:sp>
        <p:nvSpPr>
          <p:cNvPr id="6" name="Foliennummernplatzhalter 5"/>
          <p:cNvSpPr>
            <a:spLocks noGrp="1"/>
          </p:cNvSpPr>
          <p:nvPr>
            <p:ph type="sldNum" sz="quarter" idx="12"/>
          </p:nvPr>
        </p:nvSpPr>
        <p:spPr/>
        <p:txBody>
          <a:bodyPr/>
          <a:lstStyle/>
          <a:p>
            <a:r>
              <a:rPr lang="de-DE"/>
              <a:t>Seminar 2, Folie </a:t>
            </a:r>
            <a:fld id="{36D3B09D-BF5C-4FAA-9E48-7ECE80253682}" type="slidenum">
              <a:rPr lang="de-DE" smtClean="0"/>
              <a:pPr/>
              <a:t>10</a:t>
            </a:fld>
            <a:endParaRPr lang="de-DE" dirty="0"/>
          </a:p>
        </p:txBody>
      </p:sp>
    </p:spTree>
    <p:extLst>
      <p:ext uri="{BB962C8B-B14F-4D97-AF65-F5344CB8AC3E}">
        <p14:creationId xmlns:p14="http://schemas.microsoft.com/office/powerpoint/2010/main" val="772463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59545"/>
            <a:ext cx="8229600" cy="1325562"/>
          </a:xfrm>
        </p:spPr>
        <p:txBody>
          <a:bodyPr/>
          <a:lstStyle/>
          <a:p>
            <a:r>
              <a:rPr lang="de-DE" dirty="0"/>
              <a:t>5. Finanzierung</a:t>
            </a:r>
            <a:br>
              <a:rPr lang="de-DE" dirty="0"/>
            </a:br>
            <a:br>
              <a:rPr lang="de-DE" sz="900" dirty="0"/>
            </a:br>
            <a:r>
              <a:rPr lang="de-DE" sz="2000" u="none" dirty="0"/>
              <a:t>Zweite Komponente der Regulation: </a:t>
            </a:r>
            <a:br>
              <a:rPr lang="de-DE" sz="2000" u="none" dirty="0"/>
            </a:br>
            <a:r>
              <a:rPr lang="de-DE" sz="2000" u="none" dirty="0"/>
              <a:t>Kreditprogramm für Innovationen und Investitionen</a:t>
            </a:r>
          </a:p>
        </p:txBody>
      </p:sp>
      <p:sp>
        <p:nvSpPr>
          <p:cNvPr id="3" name="Inhaltsplatzhalter 2"/>
          <p:cNvSpPr>
            <a:spLocks noGrp="1"/>
          </p:cNvSpPr>
          <p:nvPr>
            <p:ph idx="1"/>
          </p:nvPr>
        </p:nvSpPr>
        <p:spPr>
          <a:xfrm>
            <a:off x="457200" y="1830387"/>
            <a:ext cx="8229600" cy="4525963"/>
          </a:xfrm>
        </p:spPr>
        <p:txBody>
          <a:bodyPr/>
          <a:lstStyle/>
          <a:p>
            <a:r>
              <a:rPr lang="de-DE" sz="2000" dirty="0"/>
              <a:t>Bedarfsschätzungen sehr unterschiedlich. WBGU S. 164 ff: </a:t>
            </a:r>
          </a:p>
          <a:p>
            <a:pPr lvl="1"/>
            <a:r>
              <a:rPr lang="de-DE" sz="2000" dirty="0"/>
              <a:t>Welt: 2.000 Mrd. jährlich, min., 50 Jahre</a:t>
            </a:r>
          </a:p>
          <a:p>
            <a:pPr lvl="1"/>
            <a:r>
              <a:rPr lang="de-DE" sz="2000" dirty="0"/>
              <a:t>EU: 200 – 500 Mrd. jährlich 50 Jahre min.</a:t>
            </a:r>
          </a:p>
          <a:p>
            <a:pPr lvl="1"/>
            <a:r>
              <a:rPr lang="de-DE" sz="2000" dirty="0"/>
              <a:t>Entwicklungsländer: bis zu 300 Mrd. jährlich</a:t>
            </a:r>
          </a:p>
        </p:txBody>
      </p:sp>
      <p:sp>
        <p:nvSpPr>
          <p:cNvPr id="4" name="Datumsplatzhalter 3"/>
          <p:cNvSpPr>
            <a:spLocks noGrp="1"/>
          </p:cNvSpPr>
          <p:nvPr>
            <p:ph type="dt" sz="half" idx="10"/>
          </p:nvPr>
        </p:nvSpPr>
        <p:spPr/>
        <p:txBody>
          <a:bodyPr/>
          <a:lstStyle/>
          <a:p>
            <a:r>
              <a:rPr lang="de-DE" dirty="0"/>
              <a:t>Thünen Institut </a:t>
            </a:r>
            <a:r>
              <a:rPr lang="de-DE" dirty="0" err="1"/>
              <a:t>eV.</a:t>
            </a:r>
            <a:r>
              <a:rPr lang="de-DE" dirty="0"/>
              <a:t> </a:t>
            </a:r>
            <a:r>
              <a:rPr lang="de-DE" dirty="0" err="1"/>
              <a:t>Bollewick</a:t>
            </a:r>
            <a:endParaRPr lang="de-DE" dirty="0"/>
          </a:p>
        </p:txBody>
      </p:sp>
      <p:sp>
        <p:nvSpPr>
          <p:cNvPr id="5" name="Fußzeilenplatzhalter 4"/>
          <p:cNvSpPr>
            <a:spLocks noGrp="1"/>
          </p:cNvSpPr>
          <p:nvPr>
            <p:ph type="ftr" sz="quarter" idx="11"/>
          </p:nvPr>
        </p:nvSpPr>
        <p:spPr>
          <a:xfrm>
            <a:off x="3124200" y="6356350"/>
            <a:ext cx="2959968" cy="365125"/>
          </a:xfrm>
        </p:spPr>
        <p:txBody>
          <a:bodyPr/>
          <a:lstStyle/>
          <a:p>
            <a:r>
              <a:rPr lang="de-DE" dirty="0"/>
              <a:t>Dr. Rainer Land: Ökonomie des Green New Deal</a:t>
            </a:r>
          </a:p>
        </p:txBody>
      </p:sp>
      <p:sp>
        <p:nvSpPr>
          <p:cNvPr id="6" name="Foliennummernplatzhalter 5"/>
          <p:cNvSpPr>
            <a:spLocks noGrp="1"/>
          </p:cNvSpPr>
          <p:nvPr>
            <p:ph type="sldNum" sz="quarter" idx="12"/>
          </p:nvPr>
        </p:nvSpPr>
        <p:spPr/>
        <p:txBody>
          <a:bodyPr/>
          <a:lstStyle/>
          <a:p>
            <a:r>
              <a:rPr lang="de-DE"/>
              <a:t>Seminar 2, Folie </a:t>
            </a:r>
            <a:fld id="{36D3B09D-BF5C-4FAA-9E48-7ECE80253682}" type="slidenum">
              <a:rPr lang="de-DE" smtClean="0"/>
              <a:pPr/>
              <a:t>11</a:t>
            </a:fld>
            <a:endParaRPr lang="de-DE" dirty="0"/>
          </a:p>
        </p:txBody>
      </p:sp>
      <p:pic>
        <p:nvPicPr>
          <p:cNvPr id="7" name="Grafik 6"/>
          <p:cNvPicPr>
            <a:picLocks noChangeAspect="1"/>
          </p:cNvPicPr>
          <p:nvPr/>
        </p:nvPicPr>
        <p:blipFill>
          <a:blip r:embed="rId2"/>
          <a:stretch>
            <a:fillRect/>
          </a:stretch>
        </p:blipFill>
        <p:spPr>
          <a:xfrm>
            <a:off x="6584197" y="2060848"/>
            <a:ext cx="2418498" cy="4248472"/>
          </a:xfrm>
          <a:prstGeom prst="rect">
            <a:avLst/>
          </a:prstGeom>
        </p:spPr>
      </p:pic>
      <p:pic>
        <p:nvPicPr>
          <p:cNvPr id="8" name="Grafik 7"/>
          <p:cNvPicPr>
            <a:picLocks noChangeAspect="1"/>
          </p:cNvPicPr>
          <p:nvPr/>
        </p:nvPicPr>
        <p:blipFill>
          <a:blip r:embed="rId3"/>
          <a:stretch>
            <a:fillRect/>
          </a:stretch>
        </p:blipFill>
        <p:spPr>
          <a:xfrm>
            <a:off x="331978" y="3788905"/>
            <a:ext cx="5948316" cy="2547314"/>
          </a:xfrm>
          <a:prstGeom prst="rect">
            <a:avLst/>
          </a:prstGeom>
        </p:spPr>
      </p:pic>
    </p:spTree>
    <p:extLst>
      <p:ext uri="{BB962C8B-B14F-4D97-AF65-F5344CB8AC3E}">
        <p14:creationId xmlns:p14="http://schemas.microsoft.com/office/powerpoint/2010/main" val="3897264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lstStyle/>
          <a:p>
            <a:r>
              <a:rPr lang="de-DE" sz="4400" b="1" dirty="0">
                <a:solidFill>
                  <a:srgbClr val="FF0000"/>
                </a:solidFill>
              </a:rPr>
              <a:t>Wie Finanzieren ?</a:t>
            </a:r>
          </a:p>
        </p:txBody>
      </p:sp>
      <p:sp>
        <p:nvSpPr>
          <p:cNvPr id="3" name="Inhaltsplatzhalter 2"/>
          <p:cNvSpPr>
            <a:spLocks noGrp="1"/>
          </p:cNvSpPr>
          <p:nvPr>
            <p:ph idx="1"/>
          </p:nvPr>
        </p:nvSpPr>
        <p:spPr>
          <a:xfrm>
            <a:off x="457200" y="1124744"/>
            <a:ext cx="8229600" cy="5040560"/>
          </a:xfrm>
        </p:spPr>
        <p:txBody>
          <a:bodyPr/>
          <a:lstStyle/>
          <a:p>
            <a:r>
              <a:rPr lang="de-DE" sz="2000" dirty="0"/>
              <a:t>Finanzierung aus vorhandenen Mitteln durch Umverteilung zu Lasten der Einkommen und der Staatshaushalte? Nein. Sondern:</a:t>
            </a:r>
          </a:p>
          <a:p>
            <a:r>
              <a:rPr lang="de-DE" sz="2000" u="sng" dirty="0"/>
              <a:t>Finanzierung global durch volkswirtschaftliche </a:t>
            </a:r>
            <a:r>
              <a:rPr lang="de-DE" sz="2000" u="sng" dirty="0">
                <a:solidFill>
                  <a:srgbClr val="FF0000"/>
                </a:solidFill>
              </a:rPr>
              <a:t>Leistungssteigerung. </a:t>
            </a:r>
            <a:r>
              <a:rPr lang="de-DE" sz="2000" u="sng" dirty="0"/>
              <a:t> </a:t>
            </a:r>
          </a:p>
          <a:p>
            <a:r>
              <a:rPr lang="de-DE" sz="2000" dirty="0"/>
              <a:t>bei absolut sinkendem Ressourcenverbrauch! Ressourcen freisetzen, ein Teil kann dann für den Pfadwechsel verwendet werden!</a:t>
            </a:r>
          </a:p>
          <a:p>
            <a:r>
              <a:rPr lang="de-DE" sz="2000" dirty="0"/>
              <a:t>Genau das ist der Sinn einer </a:t>
            </a:r>
            <a:r>
              <a:rPr lang="de-DE" sz="2000" dirty="0">
                <a:solidFill>
                  <a:srgbClr val="FF0000"/>
                </a:solidFill>
              </a:rPr>
              <a:t>Finanzierung durch Kredite und Geldschöpfung. </a:t>
            </a:r>
          </a:p>
          <a:p>
            <a:r>
              <a:rPr lang="de-DE" sz="2000" dirty="0">
                <a:solidFill>
                  <a:srgbClr val="00B050"/>
                </a:solidFill>
              </a:rPr>
              <a:t>Schumpeter: Kapitalismus ist wirtschaftliche Entwicklung durch die Verbindung von Innovationen und Geldschöpfung.</a:t>
            </a:r>
          </a:p>
          <a:p>
            <a:r>
              <a:rPr lang="de-DE" dirty="0">
                <a:solidFill>
                  <a:srgbClr val="0070C0"/>
                </a:solidFill>
              </a:rPr>
              <a:t>Geldschöpfung plus Überschussrecycling</a:t>
            </a:r>
          </a:p>
          <a:p>
            <a:r>
              <a:rPr lang="de-DE" sz="2000" dirty="0"/>
              <a:t>Überschüsse derzeit global: 1.700 Mrd. US $ (gleich hohe Defizite). </a:t>
            </a:r>
            <a:br>
              <a:rPr lang="de-DE" sz="2000" dirty="0"/>
            </a:br>
            <a:r>
              <a:rPr lang="de-DE" sz="2000" dirty="0"/>
              <a:t>EU ca. 500 Mrd. jährlich.</a:t>
            </a:r>
          </a:p>
          <a:p>
            <a:r>
              <a:rPr lang="de-DE" sz="2000" dirty="0"/>
              <a:t>Überschüsse nach und nach in ökologische Investitionen umlenken. Damit zugleich den </a:t>
            </a:r>
            <a:r>
              <a:rPr lang="de-DE" sz="2000" dirty="0" err="1"/>
              <a:t>Deindustrialisierungsdruck</a:t>
            </a:r>
            <a:r>
              <a:rPr lang="de-DE" sz="2000" dirty="0"/>
              <a:t> aus den Defizitländern nehmen. </a:t>
            </a:r>
          </a:p>
        </p:txBody>
      </p:sp>
      <p:sp>
        <p:nvSpPr>
          <p:cNvPr id="4" name="Datumsplatzhalter 3"/>
          <p:cNvSpPr>
            <a:spLocks noGrp="1"/>
          </p:cNvSpPr>
          <p:nvPr>
            <p:ph type="dt" sz="half" idx="10"/>
          </p:nvPr>
        </p:nvSpPr>
        <p:spPr/>
        <p:txBody>
          <a:bodyPr/>
          <a:lstStyle/>
          <a:p>
            <a:r>
              <a:rPr lang="de-DE" dirty="0"/>
              <a:t>Thünen Institut </a:t>
            </a:r>
            <a:r>
              <a:rPr lang="de-DE" dirty="0" err="1"/>
              <a:t>eV.</a:t>
            </a:r>
            <a:r>
              <a:rPr lang="de-DE" dirty="0"/>
              <a:t> </a:t>
            </a:r>
            <a:r>
              <a:rPr lang="de-DE" dirty="0" err="1"/>
              <a:t>Bollewick</a:t>
            </a:r>
            <a:endParaRPr lang="de-DE" dirty="0"/>
          </a:p>
        </p:txBody>
      </p:sp>
      <p:sp>
        <p:nvSpPr>
          <p:cNvPr id="5" name="Fußzeilenplatzhalter 4"/>
          <p:cNvSpPr>
            <a:spLocks noGrp="1"/>
          </p:cNvSpPr>
          <p:nvPr>
            <p:ph type="ftr" sz="quarter" idx="11"/>
          </p:nvPr>
        </p:nvSpPr>
        <p:spPr>
          <a:xfrm>
            <a:off x="3124200" y="6356350"/>
            <a:ext cx="3175992" cy="365125"/>
          </a:xfrm>
        </p:spPr>
        <p:txBody>
          <a:bodyPr/>
          <a:lstStyle/>
          <a:p>
            <a:r>
              <a:rPr lang="de-DE" dirty="0"/>
              <a:t>Dr. Rainer Land: Ökonomie des Green New Deal</a:t>
            </a:r>
          </a:p>
        </p:txBody>
      </p:sp>
      <p:sp>
        <p:nvSpPr>
          <p:cNvPr id="6" name="Foliennummernplatzhalter 5"/>
          <p:cNvSpPr>
            <a:spLocks noGrp="1"/>
          </p:cNvSpPr>
          <p:nvPr>
            <p:ph type="sldNum" sz="quarter" idx="12"/>
          </p:nvPr>
        </p:nvSpPr>
        <p:spPr/>
        <p:txBody>
          <a:bodyPr/>
          <a:lstStyle/>
          <a:p>
            <a:r>
              <a:rPr lang="de-DE"/>
              <a:t>Seminar 2, Folie </a:t>
            </a:r>
            <a:fld id="{36D3B09D-BF5C-4FAA-9E48-7ECE80253682}" type="slidenum">
              <a:rPr lang="de-DE" smtClean="0"/>
              <a:pPr/>
              <a:t>12</a:t>
            </a:fld>
            <a:endParaRPr lang="de-DE" dirty="0"/>
          </a:p>
        </p:txBody>
      </p:sp>
    </p:spTree>
    <p:extLst>
      <p:ext uri="{BB962C8B-B14F-4D97-AF65-F5344CB8AC3E}">
        <p14:creationId xmlns:p14="http://schemas.microsoft.com/office/powerpoint/2010/main" val="4009529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Finanzierungsfelder</a:t>
            </a:r>
          </a:p>
        </p:txBody>
      </p:sp>
      <p:sp>
        <p:nvSpPr>
          <p:cNvPr id="3" name="Inhaltsplatzhalter 2"/>
          <p:cNvSpPr>
            <a:spLocks noGrp="1"/>
          </p:cNvSpPr>
          <p:nvPr>
            <p:ph idx="1"/>
          </p:nvPr>
        </p:nvSpPr>
        <p:spPr/>
        <p:txBody>
          <a:bodyPr>
            <a:normAutofit fontScale="70000" lnSpcReduction="20000"/>
          </a:bodyPr>
          <a:lstStyle/>
          <a:p>
            <a:r>
              <a:rPr lang="de-DE" dirty="0"/>
              <a:t>Forschung und Entwicklung für neue Produkte und Verfahren</a:t>
            </a:r>
          </a:p>
          <a:p>
            <a:r>
              <a:rPr lang="de-DE" dirty="0"/>
              <a:t>Investitionen zum Aufbau neuer ökologischer Industrien und Landwirtschaft</a:t>
            </a:r>
          </a:p>
          <a:p>
            <a:r>
              <a:rPr lang="de-DE" dirty="0"/>
              <a:t>Unterstützung des Strukturwandels. Transformation alter Unternehmen in neue mit ökologischen Geschäftsmodellen</a:t>
            </a:r>
          </a:p>
          <a:p>
            <a:r>
              <a:rPr lang="de-DE" dirty="0"/>
              <a:t>Abwicklung überflüssiger Industrien, z.B. Braunkohle, Ölindustrie, Kernkraftwerke (dies zusammen mir (da dies keine Erträge bringt, aus denen Kredite zurückgezahlt werden können, ist Zusammenwirken mit Einnahmen aus Verwertungsgesellschaften bzw. staatlichen Finanzierungen erforderlich.</a:t>
            </a:r>
          </a:p>
          <a:p>
            <a:r>
              <a:rPr lang="de-DE" dirty="0"/>
              <a:t>Neuer Unternehmen: Rückzahlung aus Erträgen</a:t>
            </a:r>
          </a:p>
          <a:p>
            <a:r>
              <a:rPr lang="de-DE" dirty="0"/>
              <a:t>Öffentliche Güter: Finanzierung bzw. Refinanzierung aus Verwertungsgesellschaften </a:t>
            </a:r>
          </a:p>
          <a:p>
            <a:r>
              <a:rPr lang="de-DE" dirty="0"/>
              <a:t>Abwicklung überflüssig werdender Industrien: aus Verwertungsgesellschaften bzw. Staatsbudget.</a:t>
            </a:r>
          </a:p>
          <a:p>
            <a:endParaRPr lang="de-DE" dirty="0"/>
          </a:p>
          <a:p>
            <a:endParaRPr lang="de-DE" dirty="0"/>
          </a:p>
        </p:txBody>
      </p:sp>
      <p:sp>
        <p:nvSpPr>
          <p:cNvPr id="4" name="Datumsplatzhalter 3"/>
          <p:cNvSpPr>
            <a:spLocks noGrp="1"/>
          </p:cNvSpPr>
          <p:nvPr>
            <p:ph type="dt" sz="half" idx="10"/>
          </p:nvPr>
        </p:nvSpPr>
        <p:spPr/>
        <p:txBody>
          <a:bodyPr/>
          <a:lstStyle/>
          <a:p>
            <a:r>
              <a:rPr lang="de-DE"/>
              <a:t>Thünen Institut eV. Bollewick</a:t>
            </a:r>
            <a:endParaRPr lang="de-DE" dirty="0"/>
          </a:p>
        </p:txBody>
      </p:sp>
      <p:sp>
        <p:nvSpPr>
          <p:cNvPr id="5" name="Fußzeilenplatzhalter 4"/>
          <p:cNvSpPr>
            <a:spLocks noGrp="1"/>
          </p:cNvSpPr>
          <p:nvPr>
            <p:ph type="ftr" sz="quarter" idx="11"/>
          </p:nvPr>
        </p:nvSpPr>
        <p:spPr/>
        <p:txBody>
          <a:bodyPr/>
          <a:lstStyle/>
          <a:p>
            <a:r>
              <a:rPr lang="de-DE"/>
              <a:t>Dr. Rainer Land: Ökonomie des Green New Deal</a:t>
            </a:r>
            <a:endParaRPr lang="de-DE" dirty="0"/>
          </a:p>
        </p:txBody>
      </p:sp>
      <p:sp>
        <p:nvSpPr>
          <p:cNvPr id="6" name="Foliennummernplatzhalter 5"/>
          <p:cNvSpPr>
            <a:spLocks noGrp="1"/>
          </p:cNvSpPr>
          <p:nvPr>
            <p:ph type="sldNum" sz="quarter" idx="12"/>
          </p:nvPr>
        </p:nvSpPr>
        <p:spPr/>
        <p:txBody>
          <a:bodyPr/>
          <a:lstStyle/>
          <a:p>
            <a:r>
              <a:rPr lang="de-DE"/>
              <a:t>Seminar 2, Folie </a:t>
            </a:r>
            <a:fld id="{36D3B09D-BF5C-4FAA-9E48-7ECE80253682}" type="slidenum">
              <a:rPr lang="de-DE" smtClean="0"/>
              <a:pPr/>
              <a:t>13</a:t>
            </a:fld>
            <a:endParaRPr lang="de-DE" dirty="0"/>
          </a:p>
        </p:txBody>
      </p:sp>
    </p:spTree>
    <p:extLst>
      <p:ext uri="{BB962C8B-B14F-4D97-AF65-F5344CB8AC3E}">
        <p14:creationId xmlns:p14="http://schemas.microsoft.com/office/powerpoint/2010/main" val="167132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
            <a:ext cx="8229600" cy="1273157"/>
          </a:xfrm>
        </p:spPr>
        <p:txBody>
          <a:bodyPr/>
          <a:lstStyle/>
          <a:p>
            <a:r>
              <a:rPr lang="de-DE" dirty="0"/>
              <a:t>Kreditprogramm</a:t>
            </a:r>
            <a:br>
              <a:rPr lang="de-DE" dirty="0"/>
            </a:br>
            <a:r>
              <a:rPr lang="de-DE" dirty="0"/>
              <a:t>Beispiel: Europäische Investitionsbank</a:t>
            </a:r>
          </a:p>
        </p:txBody>
      </p:sp>
      <p:sp>
        <p:nvSpPr>
          <p:cNvPr id="3" name="Inhaltsplatzhalter 2"/>
          <p:cNvSpPr>
            <a:spLocks noGrp="1"/>
          </p:cNvSpPr>
          <p:nvPr>
            <p:ph idx="1"/>
          </p:nvPr>
        </p:nvSpPr>
        <p:spPr>
          <a:xfrm>
            <a:off x="457200" y="1278040"/>
            <a:ext cx="8229600" cy="5073427"/>
          </a:xfrm>
        </p:spPr>
        <p:txBody>
          <a:bodyPr>
            <a:normAutofit/>
          </a:bodyPr>
          <a:lstStyle/>
          <a:p>
            <a:r>
              <a:rPr lang="de-DE" sz="2000" dirty="0"/>
              <a:t>Kreditprogramm für Innovationen und Investitionen in Umweltprojekte.</a:t>
            </a:r>
          </a:p>
          <a:p>
            <a:pPr lvl="1"/>
            <a:r>
              <a:rPr lang="de-DE" sz="2000" dirty="0"/>
              <a:t>Erneuerbare Energien, CO</a:t>
            </a:r>
            <a:r>
              <a:rPr lang="de-DE" sz="2000" baseline="-25000" dirty="0"/>
              <a:t>2</a:t>
            </a:r>
            <a:r>
              <a:rPr lang="de-DE" sz="2000" dirty="0"/>
              <a:t>-Redizierung, Klimawandel</a:t>
            </a:r>
          </a:p>
          <a:p>
            <a:pPr lvl="1"/>
            <a:r>
              <a:rPr lang="de-DE" sz="2000" dirty="0"/>
              <a:t>folgend nach und nach alle anderen Transformationsfelder nach Priorität</a:t>
            </a:r>
          </a:p>
          <a:p>
            <a:r>
              <a:rPr lang="de-DE" sz="2000" dirty="0"/>
              <a:t>Finanzierung zunächst durch Geldschöpfung im Verbund mit EZB. Vorschlag von Varoufakis</a:t>
            </a:r>
          </a:p>
          <a:p>
            <a:r>
              <a:rPr lang="de-DE" sz="2000" dirty="0"/>
              <a:t>Im 2. Schritt Refinanzierung durch Ausgabe von Anleihen (Wertpapieren) mit festen Zinsen und Laufzeiten von 10 bis 20 Jahren.  Dadurch werden die Überschüsse aus den Finanzmärkten in die Umwelt-Investitionen gelenkt</a:t>
            </a:r>
          </a:p>
          <a:p>
            <a:r>
              <a:rPr lang="de-DE" sz="2000" dirty="0"/>
              <a:t>Rückflüsse nach 10 Jahren beginnend, nach 25 Jahren größer als Neuvergabe. Nach 50 Jahren ist die gesamte Summe aus den Effekten des Umbaus refinanziert.</a:t>
            </a:r>
          </a:p>
          <a:p>
            <a:r>
              <a:rPr lang="de-DE" sz="2000" dirty="0"/>
              <a:t>Was dann? Ist es gelungen oder gibt es neuen Transformationsbedarf, andere Investitionsbedarfe? Oder Postwachstum. </a:t>
            </a:r>
          </a:p>
        </p:txBody>
      </p:sp>
      <p:sp>
        <p:nvSpPr>
          <p:cNvPr id="4" name="Datumsplatzhalter 3"/>
          <p:cNvSpPr>
            <a:spLocks noGrp="1"/>
          </p:cNvSpPr>
          <p:nvPr>
            <p:ph type="dt" sz="half" idx="10"/>
          </p:nvPr>
        </p:nvSpPr>
        <p:spPr/>
        <p:txBody>
          <a:bodyPr/>
          <a:lstStyle/>
          <a:p>
            <a:r>
              <a:rPr lang="de-DE" dirty="0"/>
              <a:t>Thünen Institut </a:t>
            </a:r>
            <a:r>
              <a:rPr lang="de-DE" dirty="0" err="1"/>
              <a:t>eV.</a:t>
            </a:r>
            <a:r>
              <a:rPr lang="de-DE" dirty="0"/>
              <a:t> </a:t>
            </a:r>
            <a:r>
              <a:rPr lang="de-DE" dirty="0" err="1"/>
              <a:t>Bollewick</a:t>
            </a:r>
            <a:endParaRPr lang="de-DE" dirty="0"/>
          </a:p>
        </p:txBody>
      </p:sp>
      <p:sp>
        <p:nvSpPr>
          <p:cNvPr id="5" name="Fußzeilenplatzhalter 4"/>
          <p:cNvSpPr>
            <a:spLocks noGrp="1"/>
          </p:cNvSpPr>
          <p:nvPr>
            <p:ph type="ftr" sz="quarter" idx="11"/>
          </p:nvPr>
        </p:nvSpPr>
        <p:spPr>
          <a:xfrm>
            <a:off x="3124200" y="6356350"/>
            <a:ext cx="3103984" cy="365125"/>
          </a:xfrm>
        </p:spPr>
        <p:txBody>
          <a:bodyPr/>
          <a:lstStyle/>
          <a:p>
            <a:r>
              <a:rPr lang="de-DE" dirty="0"/>
              <a:t>Dr. Rainer Land: Ökonomie des Green New Deal</a:t>
            </a:r>
          </a:p>
        </p:txBody>
      </p:sp>
      <p:sp>
        <p:nvSpPr>
          <p:cNvPr id="6" name="Foliennummernplatzhalter 5"/>
          <p:cNvSpPr>
            <a:spLocks noGrp="1"/>
          </p:cNvSpPr>
          <p:nvPr>
            <p:ph type="sldNum" sz="quarter" idx="12"/>
          </p:nvPr>
        </p:nvSpPr>
        <p:spPr/>
        <p:txBody>
          <a:bodyPr/>
          <a:lstStyle/>
          <a:p>
            <a:r>
              <a:rPr lang="de-DE"/>
              <a:t>Seminar 2, Folie </a:t>
            </a:r>
            <a:fld id="{36D3B09D-BF5C-4FAA-9E48-7ECE80253682}" type="slidenum">
              <a:rPr lang="de-DE" smtClean="0"/>
              <a:pPr/>
              <a:t>14</a:t>
            </a:fld>
            <a:endParaRPr lang="de-DE" dirty="0"/>
          </a:p>
        </p:txBody>
      </p:sp>
    </p:spTree>
    <p:extLst>
      <p:ext uri="{BB962C8B-B14F-4D97-AF65-F5344CB8AC3E}">
        <p14:creationId xmlns:p14="http://schemas.microsoft.com/office/powerpoint/2010/main" val="35622801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Gleichschenkliges Dreieck 14"/>
          <p:cNvSpPr/>
          <p:nvPr/>
        </p:nvSpPr>
        <p:spPr>
          <a:xfrm rot="16200000">
            <a:off x="6808221" y="1899104"/>
            <a:ext cx="548640" cy="2600320"/>
          </a:xfrm>
          <a:prstGeom prst="triangle">
            <a:avLst/>
          </a:prstGeom>
          <a:solidFill>
            <a:srgbClr val="FFC00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Datumsplatzhalter 3"/>
          <p:cNvSpPr>
            <a:spLocks noGrp="1"/>
          </p:cNvSpPr>
          <p:nvPr>
            <p:ph type="dt" sz="half" idx="10"/>
          </p:nvPr>
        </p:nvSpPr>
        <p:spPr/>
        <p:txBody>
          <a:bodyPr/>
          <a:lstStyle/>
          <a:p>
            <a:r>
              <a:rPr lang="de-DE"/>
              <a:t>Thünen Institut eV. Bollewick</a:t>
            </a:r>
            <a:endParaRPr lang="de-DE" dirty="0"/>
          </a:p>
        </p:txBody>
      </p:sp>
      <p:sp>
        <p:nvSpPr>
          <p:cNvPr id="5" name="Fußzeilenplatzhalter 4"/>
          <p:cNvSpPr>
            <a:spLocks noGrp="1"/>
          </p:cNvSpPr>
          <p:nvPr>
            <p:ph type="ftr" sz="quarter" idx="11"/>
          </p:nvPr>
        </p:nvSpPr>
        <p:spPr/>
        <p:txBody>
          <a:bodyPr/>
          <a:lstStyle/>
          <a:p>
            <a:r>
              <a:rPr lang="de-DE"/>
              <a:t>Dr. Rainer Land: Ökonomie des Green New Deal</a:t>
            </a:r>
            <a:endParaRPr lang="de-DE" dirty="0"/>
          </a:p>
        </p:txBody>
      </p:sp>
      <p:sp>
        <p:nvSpPr>
          <p:cNvPr id="6" name="Foliennummernplatzhalter 5"/>
          <p:cNvSpPr>
            <a:spLocks noGrp="1"/>
          </p:cNvSpPr>
          <p:nvPr>
            <p:ph type="sldNum" sz="quarter" idx="12"/>
          </p:nvPr>
        </p:nvSpPr>
        <p:spPr/>
        <p:txBody>
          <a:bodyPr/>
          <a:lstStyle/>
          <a:p>
            <a:r>
              <a:rPr lang="de-DE"/>
              <a:t>Seminar 2, Folie </a:t>
            </a:r>
            <a:fld id="{36D3B09D-BF5C-4FAA-9E48-7ECE80253682}" type="slidenum">
              <a:rPr lang="de-DE" smtClean="0"/>
              <a:pPr/>
              <a:t>15</a:t>
            </a:fld>
            <a:endParaRPr lang="de-DE" dirty="0"/>
          </a:p>
        </p:txBody>
      </p:sp>
      <p:sp>
        <p:nvSpPr>
          <p:cNvPr id="7" name="Rechteck 6"/>
          <p:cNvSpPr/>
          <p:nvPr/>
        </p:nvSpPr>
        <p:spPr>
          <a:xfrm>
            <a:off x="3269741" y="2256913"/>
            <a:ext cx="1728192" cy="13881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Europäische Investitionsbank</a:t>
            </a:r>
          </a:p>
        </p:txBody>
      </p:sp>
      <p:sp>
        <p:nvSpPr>
          <p:cNvPr id="8" name="Pfeil: nach rechts 7"/>
          <p:cNvSpPr/>
          <p:nvPr/>
        </p:nvSpPr>
        <p:spPr>
          <a:xfrm>
            <a:off x="5871090" y="2022809"/>
            <a:ext cx="2736304" cy="1036556"/>
          </a:xfrm>
          <a:prstGeom prst="right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highlight>
                  <a:srgbClr val="FFFF00"/>
                </a:highlight>
              </a:rPr>
              <a:t>Kredite an Staat, </a:t>
            </a:r>
            <a:br>
              <a:rPr lang="de-DE" dirty="0">
                <a:solidFill>
                  <a:schemeClr val="tx1"/>
                </a:solidFill>
                <a:highlight>
                  <a:srgbClr val="FFFF00"/>
                </a:highlight>
              </a:rPr>
            </a:br>
            <a:r>
              <a:rPr lang="de-DE" dirty="0">
                <a:solidFill>
                  <a:schemeClr val="tx1"/>
                </a:solidFill>
                <a:highlight>
                  <a:srgbClr val="FFFF00"/>
                </a:highlight>
              </a:rPr>
              <a:t>auch Wirtschaft </a:t>
            </a:r>
          </a:p>
        </p:txBody>
      </p:sp>
      <p:sp>
        <p:nvSpPr>
          <p:cNvPr id="11" name="Rechteck 10"/>
          <p:cNvSpPr/>
          <p:nvPr/>
        </p:nvSpPr>
        <p:spPr>
          <a:xfrm>
            <a:off x="3269741" y="158430"/>
            <a:ext cx="1728191" cy="93610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EZB</a:t>
            </a:r>
          </a:p>
        </p:txBody>
      </p:sp>
      <p:sp>
        <p:nvSpPr>
          <p:cNvPr id="12" name="Pfeil: nach oben und unten 11"/>
          <p:cNvSpPr/>
          <p:nvPr/>
        </p:nvSpPr>
        <p:spPr>
          <a:xfrm>
            <a:off x="3817389" y="1122092"/>
            <a:ext cx="504056" cy="1107263"/>
          </a:xfrm>
          <a:prstGeom prst="upDown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p:cNvSpPr txBox="1"/>
          <p:nvPr/>
        </p:nvSpPr>
        <p:spPr>
          <a:xfrm>
            <a:off x="3275856" y="1566618"/>
            <a:ext cx="1735832" cy="369332"/>
          </a:xfrm>
          <a:prstGeom prst="rect">
            <a:avLst/>
          </a:prstGeom>
          <a:noFill/>
        </p:spPr>
        <p:txBody>
          <a:bodyPr wrap="square" rtlCol="0">
            <a:spAutoFit/>
          </a:bodyPr>
          <a:lstStyle/>
          <a:p>
            <a:r>
              <a:rPr lang="de-DE" dirty="0"/>
              <a:t>Geldschöpfung</a:t>
            </a:r>
          </a:p>
        </p:txBody>
      </p:sp>
      <p:sp>
        <p:nvSpPr>
          <p:cNvPr id="14" name="Pfeil: nach rechts 13"/>
          <p:cNvSpPr/>
          <p:nvPr/>
        </p:nvSpPr>
        <p:spPr>
          <a:xfrm>
            <a:off x="457200" y="1935950"/>
            <a:ext cx="2314600" cy="1161782"/>
          </a:xfrm>
          <a:prstGeom prst="right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highlight>
                  <a:srgbClr val="FFFF00"/>
                </a:highlight>
              </a:rPr>
              <a:t>Geld Einnahmen für Anleihen</a:t>
            </a:r>
          </a:p>
        </p:txBody>
      </p:sp>
      <p:sp>
        <p:nvSpPr>
          <p:cNvPr id="16" name="Pfeil: nach links 15"/>
          <p:cNvSpPr/>
          <p:nvPr/>
        </p:nvSpPr>
        <p:spPr>
          <a:xfrm>
            <a:off x="379225" y="2980957"/>
            <a:ext cx="2133600" cy="808401"/>
          </a:xfrm>
          <a:prstGeom prst="leftArrow">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Wertpapiere</a:t>
            </a:r>
          </a:p>
        </p:txBody>
      </p:sp>
      <p:sp>
        <p:nvSpPr>
          <p:cNvPr id="17" name="Rechteck 16"/>
          <p:cNvSpPr/>
          <p:nvPr/>
        </p:nvSpPr>
        <p:spPr>
          <a:xfrm>
            <a:off x="2269053" y="3672582"/>
            <a:ext cx="3635674" cy="23487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r>
              <a:rPr lang="de-DE" dirty="0"/>
              <a:t>nationale, regionale Förderbanken, Geschäftsbanken</a:t>
            </a:r>
          </a:p>
        </p:txBody>
      </p:sp>
      <p:sp>
        <p:nvSpPr>
          <p:cNvPr id="18" name="Pfeil: nach rechts 17"/>
          <p:cNvSpPr/>
          <p:nvPr/>
        </p:nvSpPr>
        <p:spPr>
          <a:xfrm>
            <a:off x="6086864" y="3546170"/>
            <a:ext cx="2736304" cy="1585289"/>
          </a:xfrm>
          <a:prstGeom prst="right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highlight>
                  <a:srgbClr val="FFFF00"/>
                </a:highlight>
              </a:rPr>
              <a:t>Kredite an Wirtschaft </a:t>
            </a:r>
          </a:p>
        </p:txBody>
      </p:sp>
      <p:sp>
        <p:nvSpPr>
          <p:cNvPr id="19" name="Gleichschenkliges Dreieck 18"/>
          <p:cNvSpPr/>
          <p:nvPr/>
        </p:nvSpPr>
        <p:spPr>
          <a:xfrm rot="16200000">
            <a:off x="6823449" y="4169857"/>
            <a:ext cx="1127151" cy="2600320"/>
          </a:xfrm>
          <a:prstGeom prst="triangle">
            <a:avLst/>
          </a:prstGeom>
          <a:solidFill>
            <a:srgbClr val="FFC00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Pfeil: nach rechts 19"/>
          <p:cNvSpPr/>
          <p:nvPr/>
        </p:nvSpPr>
        <p:spPr>
          <a:xfrm rot="5400000">
            <a:off x="3400868" y="3532774"/>
            <a:ext cx="1360333" cy="1309122"/>
          </a:xfrm>
          <a:prstGeom prst="right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highlight>
                  <a:srgbClr val="FFFF00"/>
                </a:highlight>
              </a:rPr>
              <a:t>Kredite</a:t>
            </a:r>
          </a:p>
        </p:txBody>
      </p:sp>
      <p:sp>
        <p:nvSpPr>
          <p:cNvPr id="22" name="Textfeld 21"/>
          <p:cNvSpPr txBox="1"/>
          <p:nvPr/>
        </p:nvSpPr>
        <p:spPr>
          <a:xfrm>
            <a:off x="6702752" y="3028591"/>
            <a:ext cx="1504528" cy="369332"/>
          </a:xfrm>
          <a:prstGeom prst="rect">
            <a:avLst/>
          </a:prstGeom>
          <a:noFill/>
        </p:spPr>
        <p:txBody>
          <a:bodyPr wrap="square" rtlCol="0">
            <a:spAutoFit/>
          </a:bodyPr>
          <a:lstStyle/>
          <a:p>
            <a:r>
              <a:rPr lang="de-DE" dirty="0"/>
              <a:t>Kredittilgung</a:t>
            </a:r>
          </a:p>
        </p:txBody>
      </p:sp>
      <p:sp>
        <p:nvSpPr>
          <p:cNvPr id="23" name="Textfeld 22"/>
          <p:cNvSpPr txBox="1"/>
          <p:nvPr/>
        </p:nvSpPr>
        <p:spPr>
          <a:xfrm>
            <a:off x="7097649" y="5285351"/>
            <a:ext cx="1504528" cy="369332"/>
          </a:xfrm>
          <a:prstGeom prst="rect">
            <a:avLst/>
          </a:prstGeom>
          <a:noFill/>
        </p:spPr>
        <p:txBody>
          <a:bodyPr wrap="square" rtlCol="0">
            <a:spAutoFit/>
          </a:bodyPr>
          <a:lstStyle/>
          <a:p>
            <a:r>
              <a:rPr lang="de-DE" dirty="0"/>
              <a:t>Kredittilgung</a:t>
            </a:r>
          </a:p>
        </p:txBody>
      </p:sp>
      <p:sp>
        <p:nvSpPr>
          <p:cNvPr id="24" name="Textfeld 23"/>
          <p:cNvSpPr txBox="1"/>
          <p:nvPr/>
        </p:nvSpPr>
        <p:spPr>
          <a:xfrm>
            <a:off x="232507" y="4338814"/>
            <a:ext cx="1686502" cy="1200329"/>
          </a:xfrm>
          <a:prstGeom prst="rect">
            <a:avLst/>
          </a:prstGeom>
          <a:noFill/>
        </p:spPr>
        <p:txBody>
          <a:bodyPr wrap="square" rtlCol="0">
            <a:spAutoFit/>
          </a:bodyPr>
          <a:lstStyle/>
          <a:p>
            <a:r>
              <a:rPr lang="de-DE" dirty="0"/>
              <a:t>Rückfluss der Anleihen per Saldo ab </a:t>
            </a:r>
            <a:br>
              <a:rPr lang="de-DE" dirty="0"/>
            </a:br>
            <a:r>
              <a:rPr lang="de-DE" dirty="0"/>
              <a:t>25. Jahr</a:t>
            </a:r>
          </a:p>
        </p:txBody>
      </p:sp>
      <p:sp>
        <p:nvSpPr>
          <p:cNvPr id="25" name="Textfeld 24"/>
          <p:cNvSpPr txBox="1"/>
          <p:nvPr/>
        </p:nvSpPr>
        <p:spPr>
          <a:xfrm>
            <a:off x="379224" y="332656"/>
            <a:ext cx="2211575" cy="923330"/>
          </a:xfrm>
          <a:prstGeom prst="rect">
            <a:avLst/>
          </a:prstGeom>
          <a:solidFill>
            <a:schemeClr val="bg1">
              <a:lumMod val="95000"/>
            </a:schemeClr>
          </a:solidFill>
        </p:spPr>
        <p:txBody>
          <a:bodyPr wrap="square" rtlCol="0">
            <a:spAutoFit/>
          </a:bodyPr>
          <a:lstStyle/>
          <a:p>
            <a:r>
              <a:rPr lang="de-DE" dirty="0"/>
              <a:t>Überschussrecycling ohne deregulierte Finanzmärkte</a:t>
            </a:r>
          </a:p>
        </p:txBody>
      </p:sp>
      <p:sp>
        <p:nvSpPr>
          <p:cNvPr id="26" name="Textfeld 25"/>
          <p:cNvSpPr txBox="1"/>
          <p:nvPr/>
        </p:nvSpPr>
        <p:spPr>
          <a:xfrm>
            <a:off x="6281236" y="332656"/>
            <a:ext cx="2211575" cy="923330"/>
          </a:xfrm>
          <a:prstGeom prst="rect">
            <a:avLst/>
          </a:prstGeom>
          <a:solidFill>
            <a:schemeClr val="bg1">
              <a:lumMod val="95000"/>
            </a:schemeClr>
          </a:solidFill>
        </p:spPr>
        <p:txBody>
          <a:bodyPr wrap="square" rtlCol="0">
            <a:spAutoFit/>
          </a:bodyPr>
          <a:lstStyle/>
          <a:p>
            <a:r>
              <a:rPr lang="de-DE" dirty="0"/>
              <a:t>Überschussrecycling eingesetzt zur Ökokapitalbildung</a:t>
            </a:r>
          </a:p>
        </p:txBody>
      </p:sp>
    </p:spTree>
    <p:extLst>
      <p:ext uri="{BB962C8B-B14F-4D97-AF65-F5344CB8AC3E}">
        <p14:creationId xmlns:p14="http://schemas.microsoft.com/office/powerpoint/2010/main" val="29399847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Regional, national, global?</a:t>
            </a:r>
          </a:p>
        </p:txBody>
      </p:sp>
      <p:sp>
        <p:nvSpPr>
          <p:cNvPr id="3" name="Inhaltsplatzhalter 2"/>
          <p:cNvSpPr>
            <a:spLocks noGrp="1"/>
          </p:cNvSpPr>
          <p:nvPr>
            <p:ph idx="1"/>
          </p:nvPr>
        </p:nvSpPr>
        <p:spPr/>
        <p:txBody>
          <a:bodyPr>
            <a:normAutofit/>
          </a:bodyPr>
          <a:lstStyle/>
          <a:p>
            <a:r>
              <a:rPr lang="de-DE" sz="2800" dirty="0"/>
              <a:t>Modell mit der Investitionsbank ist auch für andere Weltregionen sinnvoll</a:t>
            </a:r>
          </a:p>
          <a:p>
            <a:r>
              <a:rPr lang="de-DE" sz="2800" dirty="0"/>
              <a:t>National: Modell KfW. Verbund mit EZB. Lokale Fördergesellschaften in Deutschland vorhanden.</a:t>
            </a:r>
          </a:p>
          <a:p>
            <a:r>
              <a:rPr lang="de-DE" sz="2800" dirty="0">
                <a:solidFill>
                  <a:srgbClr val="FF0000"/>
                </a:solidFill>
              </a:rPr>
              <a:t>Vorreiterrolle</a:t>
            </a:r>
            <a:r>
              <a:rPr lang="de-DE" sz="2800" dirty="0"/>
              <a:t>. Entwickelte Industrieländer müssen diesen Weg auch gehen, wenn nicht alle mitmachen. Nur dann werden sie sich anschließen, weil dies auch wirtschaftliche Erfolge bringen wird. </a:t>
            </a:r>
          </a:p>
          <a:p>
            <a:r>
              <a:rPr lang="de-DE" sz="2800" dirty="0"/>
              <a:t>Differenziert auf den einzelnen Ebenen. </a:t>
            </a:r>
          </a:p>
        </p:txBody>
      </p:sp>
      <p:sp>
        <p:nvSpPr>
          <p:cNvPr id="4" name="Datumsplatzhalter 3"/>
          <p:cNvSpPr>
            <a:spLocks noGrp="1"/>
          </p:cNvSpPr>
          <p:nvPr>
            <p:ph type="dt" sz="half" idx="10"/>
          </p:nvPr>
        </p:nvSpPr>
        <p:spPr/>
        <p:txBody>
          <a:bodyPr/>
          <a:lstStyle/>
          <a:p>
            <a:r>
              <a:rPr lang="de-DE" dirty="0"/>
              <a:t>Thünen Institut </a:t>
            </a:r>
            <a:r>
              <a:rPr lang="de-DE" dirty="0" err="1"/>
              <a:t>eV.</a:t>
            </a:r>
            <a:r>
              <a:rPr lang="de-DE" dirty="0"/>
              <a:t> </a:t>
            </a:r>
            <a:r>
              <a:rPr lang="de-DE" dirty="0" err="1"/>
              <a:t>Bollewick</a:t>
            </a:r>
            <a:endParaRPr lang="de-DE" dirty="0"/>
          </a:p>
        </p:txBody>
      </p:sp>
      <p:sp>
        <p:nvSpPr>
          <p:cNvPr id="5" name="Fußzeilenplatzhalter 4"/>
          <p:cNvSpPr>
            <a:spLocks noGrp="1"/>
          </p:cNvSpPr>
          <p:nvPr>
            <p:ph type="ftr" sz="quarter" idx="11"/>
          </p:nvPr>
        </p:nvSpPr>
        <p:spPr>
          <a:xfrm>
            <a:off x="3124200" y="6356350"/>
            <a:ext cx="3103984" cy="365125"/>
          </a:xfrm>
        </p:spPr>
        <p:txBody>
          <a:bodyPr/>
          <a:lstStyle/>
          <a:p>
            <a:r>
              <a:rPr lang="de-DE" dirty="0"/>
              <a:t>Dr. Rainer Land: Ökonomie des Green New Deal</a:t>
            </a:r>
          </a:p>
        </p:txBody>
      </p:sp>
      <p:sp>
        <p:nvSpPr>
          <p:cNvPr id="6" name="Foliennummernplatzhalter 5"/>
          <p:cNvSpPr>
            <a:spLocks noGrp="1"/>
          </p:cNvSpPr>
          <p:nvPr>
            <p:ph type="sldNum" sz="quarter" idx="12"/>
          </p:nvPr>
        </p:nvSpPr>
        <p:spPr/>
        <p:txBody>
          <a:bodyPr/>
          <a:lstStyle/>
          <a:p>
            <a:r>
              <a:rPr lang="de-DE"/>
              <a:t>Seminar 2, Folie </a:t>
            </a:r>
            <a:fld id="{36D3B09D-BF5C-4FAA-9E48-7ECE80253682}" type="slidenum">
              <a:rPr lang="de-DE" smtClean="0"/>
              <a:pPr/>
              <a:t>16</a:t>
            </a:fld>
            <a:endParaRPr lang="de-DE" dirty="0"/>
          </a:p>
        </p:txBody>
      </p:sp>
    </p:spTree>
    <p:extLst>
      <p:ext uri="{BB962C8B-B14F-4D97-AF65-F5344CB8AC3E}">
        <p14:creationId xmlns:p14="http://schemas.microsoft.com/office/powerpoint/2010/main" val="368820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1338" y="273730"/>
            <a:ext cx="8229600" cy="994122"/>
          </a:xfrm>
        </p:spPr>
        <p:txBody>
          <a:bodyPr/>
          <a:lstStyle/>
          <a:p>
            <a:r>
              <a:rPr lang="de-DE" dirty="0"/>
              <a:t>Worum geht es? </a:t>
            </a:r>
          </a:p>
        </p:txBody>
      </p:sp>
      <p:sp>
        <p:nvSpPr>
          <p:cNvPr id="3" name="Inhaltsplatzhalter 2"/>
          <p:cNvSpPr>
            <a:spLocks noGrp="1"/>
          </p:cNvSpPr>
          <p:nvPr>
            <p:ph idx="1"/>
          </p:nvPr>
        </p:nvSpPr>
        <p:spPr>
          <a:xfrm>
            <a:off x="434566" y="1412776"/>
            <a:ext cx="8529922" cy="4824536"/>
          </a:xfrm>
        </p:spPr>
        <p:txBody>
          <a:bodyPr>
            <a:normAutofit/>
          </a:bodyPr>
          <a:lstStyle/>
          <a:p>
            <a:pPr marL="0" indent="0">
              <a:buNone/>
            </a:pPr>
            <a:r>
              <a:rPr lang="de-DE" sz="2200" dirty="0"/>
              <a:t>Durch welche ökonomische Strategie ist die Transformation </a:t>
            </a:r>
            <a:br>
              <a:rPr lang="de-DE" sz="2200" dirty="0"/>
            </a:br>
            <a:r>
              <a:rPr lang="de-DE" sz="2200" dirty="0"/>
              <a:t>zu bewältigen?</a:t>
            </a:r>
          </a:p>
          <a:p>
            <a:r>
              <a:rPr lang="de-DE" sz="2200" dirty="0"/>
              <a:t>Green New Deal hat Problembeschreibungen und technologische und kulturelle Konzepte in die Debatte gebracht.</a:t>
            </a:r>
          </a:p>
          <a:p>
            <a:r>
              <a:rPr lang="de-DE" sz="2200" dirty="0"/>
              <a:t>Ein grundlegender </a:t>
            </a:r>
            <a:r>
              <a:rPr lang="de-DE" sz="2200" dirty="0">
                <a:solidFill>
                  <a:srgbClr val="FF0000"/>
                </a:solidFill>
              </a:rPr>
              <a:t>ökonomischer Ansatz</a:t>
            </a:r>
            <a:r>
              <a:rPr lang="de-DE" sz="2200" dirty="0"/>
              <a:t>, wie seinerzeit im New Deal der 1930er Jahre, damals vor allem von Keynes eingebracht, fehlt.</a:t>
            </a:r>
          </a:p>
          <a:p>
            <a:r>
              <a:rPr lang="de-DE" sz="2200" dirty="0"/>
              <a:t>Überwiegend voluntaristische Konzepte der „Verwaltung“ von Ressourcen. </a:t>
            </a:r>
            <a:r>
              <a:rPr lang="de-DE" sz="2200" dirty="0">
                <a:sym typeface="Wingdings" panose="05000000000000000000" pitchFamily="2" charset="2"/>
              </a:rPr>
              <a:t> besser: ökonomischer Reproduktionskreislauf. Dazu aber volkswirtschaftliche Theorie erforderlich.</a:t>
            </a:r>
          </a:p>
          <a:p>
            <a:r>
              <a:rPr lang="de-DE" sz="2200" dirty="0">
                <a:sym typeface="Wingdings" panose="05000000000000000000" pitchFamily="2" charset="2"/>
              </a:rPr>
              <a:t>Überwiegend Finanzierung zu Lasten anderer Ausgaben bzw. Investitionen.  Modell der Finanzierung durch sich selbst tragende Entwicklung nach Schumpeter</a:t>
            </a:r>
            <a:endParaRPr lang="de-DE" sz="2200" dirty="0"/>
          </a:p>
        </p:txBody>
      </p:sp>
      <p:sp>
        <p:nvSpPr>
          <p:cNvPr id="4" name="Datumsplatzhalter 3"/>
          <p:cNvSpPr>
            <a:spLocks noGrp="1"/>
          </p:cNvSpPr>
          <p:nvPr>
            <p:ph type="dt" sz="half" idx="10"/>
          </p:nvPr>
        </p:nvSpPr>
        <p:spPr/>
        <p:txBody>
          <a:bodyPr/>
          <a:lstStyle/>
          <a:p>
            <a:r>
              <a:rPr lang="de-DE" dirty="0"/>
              <a:t>Thünen Institut eV </a:t>
            </a:r>
            <a:r>
              <a:rPr lang="de-DE" dirty="0" err="1"/>
              <a:t>Bollewick</a:t>
            </a:r>
            <a:endParaRPr lang="de-DE" dirty="0"/>
          </a:p>
        </p:txBody>
      </p:sp>
      <p:sp>
        <p:nvSpPr>
          <p:cNvPr id="5" name="Fußzeilenplatzhalter 4"/>
          <p:cNvSpPr>
            <a:spLocks noGrp="1"/>
          </p:cNvSpPr>
          <p:nvPr>
            <p:ph type="ftr" sz="quarter" idx="11"/>
          </p:nvPr>
        </p:nvSpPr>
        <p:spPr>
          <a:xfrm>
            <a:off x="3124200" y="6356350"/>
            <a:ext cx="3175992" cy="365125"/>
          </a:xfrm>
        </p:spPr>
        <p:txBody>
          <a:bodyPr/>
          <a:lstStyle/>
          <a:p>
            <a:r>
              <a:rPr lang="de-DE" dirty="0"/>
              <a:t>Dr. Rainer Land: Ökonomie des Green New Deal</a:t>
            </a:r>
          </a:p>
        </p:txBody>
      </p:sp>
      <p:sp>
        <p:nvSpPr>
          <p:cNvPr id="6" name="Foliennummernplatzhalter 5"/>
          <p:cNvSpPr>
            <a:spLocks noGrp="1"/>
          </p:cNvSpPr>
          <p:nvPr>
            <p:ph type="sldNum" sz="quarter" idx="12"/>
          </p:nvPr>
        </p:nvSpPr>
        <p:spPr/>
        <p:txBody>
          <a:bodyPr/>
          <a:lstStyle/>
          <a:p>
            <a:r>
              <a:rPr lang="de-DE" dirty="0"/>
              <a:t>Seminar 2, Folie </a:t>
            </a:r>
            <a:fld id="{36D3B09D-BF5C-4FAA-9E48-7ECE80253682}" type="slidenum">
              <a:rPr lang="de-DE" smtClean="0"/>
              <a:pPr/>
              <a:t>2</a:t>
            </a:fld>
            <a:endParaRPr lang="de-DE" dirty="0"/>
          </a:p>
        </p:txBody>
      </p:sp>
    </p:spTree>
    <p:extLst>
      <p:ext uri="{BB962C8B-B14F-4D97-AF65-F5344CB8AC3E}">
        <p14:creationId xmlns:p14="http://schemas.microsoft.com/office/powerpoint/2010/main" val="154385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Welche Umweltprobleme?</a:t>
            </a:r>
          </a:p>
        </p:txBody>
      </p:sp>
      <p:sp>
        <p:nvSpPr>
          <p:cNvPr id="3" name="Inhaltsplatzhalter 2"/>
          <p:cNvSpPr>
            <a:spLocks noGrp="1"/>
          </p:cNvSpPr>
          <p:nvPr>
            <p:ph idx="1"/>
          </p:nvPr>
        </p:nvSpPr>
        <p:spPr>
          <a:xfrm>
            <a:off x="448927" y="1268760"/>
            <a:ext cx="8229600" cy="5040560"/>
          </a:xfrm>
        </p:spPr>
        <p:txBody>
          <a:bodyPr>
            <a:noAutofit/>
          </a:bodyPr>
          <a:lstStyle/>
          <a:p>
            <a:pPr lvl="0"/>
            <a:r>
              <a:rPr lang="de-DE" sz="2000" dirty="0"/>
              <a:t>Klimawandel, CO</a:t>
            </a:r>
            <a:r>
              <a:rPr lang="de-DE" sz="2000" baseline="-25000" dirty="0"/>
              <a:t>2</a:t>
            </a:r>
            <a:r>
              <a:rPr lang="de-DE" sz="2000" dirty="0"/>
              <a:t>-Emission (Elektrizität, Wärme, Verkehr,  Prozessenergie der Industrie) </a:t>
            </a:r>
          </a:p>
          <a:p>
            <a:pPr lvl="0"/>
            <a:r>
              <a:rPr lang="de-DE" sz="2000" dirty="0"/>
              <a:t>Lösung des globalen Wasserproblems durch Effizienz- und Kreislaufstrategien</a:t>
            </a:r>
          </a:p>
          <a:p>
            <a:pPr lvl="0"/>
            <a:r>
              <a:rPr lang="de-DE" sz="2000" dirty="0"/>
              <a:t>umweltkompatible Landwirtschaft, Bodenfruchtbarkeit</a:t>
            </a:r>
          </a:p>
          <a:p>
            <a:pPr lvl="0"/>
            <a:r>
              <a:rPr lang="de-DE" sz="2000" dirty="0"/>
              <a:t>postfossile und umweltkompatible Städte und Dörfer und  Verkehrssysteme, Wohnen und die Gestaltung der Infrastruktur</a:t>
            </a:r>
          </a:p>
          <a:p>
            <a:pPr lvl="0"/>
            <a:r>
              <a:rPr lang="de-DE" sz="2000" dirty="0"/>
              <a:t>Herstellung und Verwendung von Chemikalien, Umweltkompatibilität</a:t>
            </a:r>
          </a:p>
          <a:p>
            <a:pPr lvl="0"/>
            <a:r>
              <a:rPr lang="de-DE" sz="2000" dirty="0"/>
              <a:t>Grundlage der Ressourcenbewirtschaftung (Rohstoffe und Abprodukte) muss die Umstellung auf </a:t>
            </a:r>
            <a:r>
              <a:rPr lang="de-DE" sz="2000" u="sng" dirty="0"/>
              <a:t>erneuerbare Rohstoffe</a:t>
            </a:r>
            <a:r>
              <a:rPr lang="de-DE" sz="2000" dirty="0"/>
              <a:t> oder die </a:t>
            </a:r>
            <a:r>
              <a:rPr lang="de-DE" sz="2000" u="sng" dirty="0"/>
              <a:t>Gestaltung geschlossener Stoffkreisläufe</a:t>
            </a:r>
            <a:r>
              <a:rPr lang="de-DE" sz="2000" dirty="0"/>
              <a:t> werden. </a:t>
            </a:r>
          </a:p>
          <a:p>
            <a:pPr lvl="0"/>
            <a:r>
              <a:rPr lang="de-DE" sz="2000" dirty="0">
                <a:solidFill>
                  <a:srgbClr val="FF0000"/>
                </a:solidFill>
              </a:rPr>
              <a:t>Vielzahl technologischer und technischer Innovationen ist erforderlich. Ganz andere Industrie, Konsum, Infrastruktur</a:t>
            </a:r>
          </a:p>
        </p:txBody>
      </p:sp>
      <p:sp>
        <p:nvSpPr>
          <p:cNvPr id="4" name="Datumsplatzhalter 3"/>
          <p:cNvSpPr>
            <a:spLocks noGrp="1"/>
          </p:cNvSpPr>
          <p:nvPr>
            <p:ph type="dt" sz="half" idx="10"/>
          </p:nvPr>
        </p:nvSpPr>
        <p:spPr/>
        <p:txBody>
          <a:bodyPr/>
          <a:lstStyle/>
          <a:p>
            <a:r>
              <a:rPr lang="de-DE" dirty="0"/>
              <a:t>Thünen Institut </a:t>
            </a:r>
            <a:r>
              <a:rPr lang="de-DE" dirty="0" err="1"/>
              <a:t>eV.</a:t>
            </a:r>
            <a:r>
              <a:rPr lang="de-DE" dirty="0"/>
              <a:t> </a:t>
            </a:r>
            <a:r>
              <a:rPr lang="de-DE" dirty="0" err="1"/>
              <a:t>Bollewick</a:t>
            </a:r>
            <a:endParaRPr lang="de-DE" dirty="0"/>
          </a:p>
        </p:txBody>
      </p:sp>
      <p:sp>
        <p:nvSpPr>
          <p:cNvPr id="6" name="Foliennummernplatzhalter 5"/>
          <p:cNvSpPr>
            <a:spLocks noGrp="1"/>
          </p:cNvSpPr>
          <p:nvPr>
            <p:ph type="sldNum" sz="quarter" idx="12"/>
          </p:nvPr>
        </p:nvSpPr>
        <p:spPr/>
        <p:txBody>
          <a:bodyPr/>
          <a:lstStyle/>
          <a:p>
            <a:r>
              <a:rPr lang="de-DE"/>
              <a:t>Seminar 2, Folie </a:t>
            </a:r>
            <a:fld id="{36D3B09D-BF5C-4FAA-9E48-7ECE80253682}" type="slidenum">
              <a:rPr lang="de-DE" smtClean="0"/>
              <a:pPr/>
              <a:t>3</a:t>
            </a:fld>
            <a:endParaRPr lang="de-DE" dirty="0"/>
          </a:p>
        </p:txBody>
      </p:sp>
      <p:sp>
        <p:nvSpPr>
          <p:cNvPr id="7" name="Fußzeilenplatzhalter 17"/>
          <p:cNvSpPr>
            <a:spLocks noGrp="1"/>
          </p:cNvSpPr>
          <p:nvPr>
            <p:ph type="ftr" sz="quarter" idx="11"/>
          </p:nvPr>
        </p:nvSpPr>
        <p:spPr>
          <a:xfrm>
            <a:off x="3131840" y="6356350"/>
            <a:ext cx="3096344" cy="365125"/>
          </a:xfrm>
        </p:spPr>
        <p:txBody>
          <a:bodyPr/>
          <a:lstStyle/>
          <a:p>
            <a:r>
              <a:rPr lang="de-DE" dirty="0"/>
              <a:t>Dr. Rainer Land: Ökonomie des Green New Deal</a:t>
            </a:r>
          </a:p>
        </p:txBody>
      </p:sp>
    </p:spTree>
    <p:extLst>
      <p:ext uri="{BB962C8B-B14F-4D97-AF65-F5344CB8AC3E}">
        <p14:creationId xmlns:p14="http://schemas.microsoft.com/office/powerpoint/2010/main" val="1502234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Prinzip:</a:t>
            </a:r>
            <a:br>
              <a:rPr lang="de-DE" dirty="0"/>
            </a:br>
            <a:r>
              <a:rPr lang="de-DE" dirty="0"/>
              <a:t>Umweltkompatibilität – industrielle Ökologie</a:t>
            </a:r>
          </a:p>
        </p:txBody>
      </p:sp>
      <p:sp>
        <p:nvSpPr>
          <p:cNvPr id="3" name="Inhaltsplatzhalter 2"/>
          <p:cNvSpPr>
            <a:spLocks noGrp="1"/>
          </p:cNvSpPr>
          <p:nvPr>
            <p:ph idx="1"/>
          </p:nvPr>
        </p:nvSpPr>
        <p:spPr/>
        <p:txBody>
          <a:bodyPr/>
          <a:lstStyle/>
          <a:p>
            <a:r>
              <a:rPr lang="de-DE" sz="2000" dirty="0">
                <a:solidFill>
                  <a:srgbClr val="FF0000"/>
                </a:solidFill>
              </a:rPr>
              <a:t>neuer Entwicklungspfad</a:t>
            </a:r>
            <a:r>
              <a:rPr lang="de-DE" sz="2000" dirty="0"/>
              <a:t>: Umweltkompatibilität: </a:t>
            </a:r>
            <a:r>
              <a:rPr lang="de-DE" sz="2000" i="1" dirty="0"/>
              <a:t>metabolisch naturintegrierten Industriellen Ökologie</a:t>
            </a:r>
            <a:r>
              <a:rPr lang="de-DE" sz="2000" dirty="0"/>
              <a:t> </a:t>
            </a:r>
          </a:p>
          <a:p>
            <a:r>
              <a:rPr lang="de-DE" sz="2000" dirty="0"/>
              <a:t>bisherige Produkte und Verfahren durch </a:t>
            </a:r>
            <a:r>
              <a:rPr lang="de-DE" sz="2000" u="sng" dirty="0"/>
              <a:t>umweltkompatible</a:t>
            </a:r>
            <a:r>
              <a:rPr lang="de-DE" sz="2000" dirty="0"/>
              <a:t> </a:t>
            </a:r>
            <a:r>
              <a:rPr lang="de-DE" sz="2000" dirty="0">
                <a:solidFill>
                  <a:srgbClr val="FF0000"/>
                </a:solidFill>
              </a:rPr>
              <a:t>ersetzen</a:t>
            </a:r>
            <a:r>
              <a:rPr lang="de-DE" sz="2000" dirty="0"/>
              <a:t>. betrifft Rohstoffe, Herstellung, Nutzung, Entsorgung</a:t>
            </a:r>
          </a:p>
          <a:p>
            <a:endParaRPr lang="de-DE" sz="2000" dirty="0"/>
          </a:p>
          <a:p>
            <a:pPr marL="514350" indent="-514350">
              <a:buFont typeface="+mj-lt"/>
              <a:buAutoNum type="arabicPeriod"/>
            </a:pPr>
            <a:r>
              <a:rPr lang="de-DE" sz="2000" dirty="0"/>
              <a:t>Erneuerbare Ressourcen als Prinzip. Zu Ökosystemen offene Kreisläufe. Beispiel: Biomasse. </a:t>
            </a:r>
          </a:p>
          <a:p>
            <a:pPr marL="514350" indent="-514350">
              <a:buFont typeface="+mj-lt"/>
              <a:buAutoNum type="arabicPeriod"/>
            </a:pPr>
            <a:r>
              <a:rPr lang="de-DE" sz="2000" dirty="0"/>
              <a:t>Entnahmen und Abgaben unterhalb der Tragfähigkeitsgrenzen. Beispiel CO</a:t>
            </a:r>
            <a:r>
              <a:rPr lang="de-DE" sz="2000" baseline="-25000" dirty="0"/>
              <a:t>2</a:t>
            </a:r>
            <a:r>
              <a:rPr lang="de-DE" sz="2000" dirty="0"/>
              <a:t>-Kreislauf, Wasserkreisläufe, Nitratkreisläufe (Boden, Wasser) usw. </a:t>
            </a:r>
          </a:p>
          <a:p>
            <a:pPr marL="514350" indent="-514350">
              <a:buFont typeface="+mj-lt"/>
              <a:buAutoNum type="arabicPeriod"/>
            </a:pPr>
            <a:r>
              <a:rPr lang="de-DE" sz="2000" dirty="0"/>
              <a:t>Nicht erneuerbare Ressourcen nur, wenn keine erneuerbaren möglich. Führung innerhalb industriell geschlossener Kreisläufe. Beispiele Metalle</a:t>
            </a:r>
          </a:p>
          <a:p>
            <a:pPr marL="514350" indent="-514350">
              <a:buFont typeface="+mj-lt"/>
              <a:buAutoNum type="arabicPeriod"/>
            </a:pPr>
            <a:r>
              <a:rPr lang="de-DE" sz="2000" dirty="0"/>
              <a:t>umweltschädliche oder nicht abbaubare Stoffe innerhalb der industriellen oder urbanen Kreisläufe entsorgen bzw. abbauen. </a:t>
            </a:r>
          </a:p>
          <a:p>
            <a:pPr marL="514350" indent="-514350">
              <a:buFont typeface="+mj-lt"/>
              <a:buAutoNum type="arabicPeriod"/>
            </a:pPr>
            <a:endParaRPr lang="de-DE" sz="2000" dirty="0"/>
          </a:p>
          <a:p>
            <a:endParaRPr lang="de-DE" dirty="0"/>
          </a:p>
        </p:txBody>
      </p:sp>
      <p:sp>
        <p:nvSpPr>
          <p:cNvPr id="4" name="Datumsplatzhalter 3"/>
          <p:cNvSpPr>
            <a:spLocks noGrp="1"/>
          </p:cNvSpPr>
          <p:nvPr>
            <p:ph type="dt" sz="half" idx="10"/>
          </p:nvPr>
        </p:nvSpPr>
        <p:spPr/>
        <p:txBody>
          <a:bodyPr/>
          <a:lstStyle/>
          <a:p>
            <a:r>
              <a:rPr lang="de-DE" dirty="0"/>
              <a:t>Thünen Institut </a:t>
            </a:r>
            <a:r>
              <a:rPr lang="de-DE" dirty="0" err="1"/>
              <a:t>eV.</a:t>
            </a:r>
            <a:r>
              <a:rPr lang="de-DE" dirty="0"/>
              <a:t> </a:t>
            </a:r>
            <a:r>
              <a:rPr lang="de-DE" dirty="0" err="1"/>
              <a:t>Bollewick</a:t>
            </a:r>
            <a:endParaRPr lang="de-DE" dirty="0"/>
          </a:p>
        </p:txBody>
      </p:sp>
      <p:sp>
        <p:nvSpPr>
          <p:cNvPr id="5" name="Fußzeilenplatzhalter 4"/>
          <p:cNvSpPr>
            <a:spLocks noGrp="1"/>
          </p:cNvSpPr>
          <p:nvPr>
            <p:ph type="ftr" sz="quarter" idx="11"/>
          </p:nvPr>
        </p:nvSpPr>
        <p:spPr>
          <a:xfrm>
            <a:off x="3124200" y="6356350"/>
            <a:ext cx="3248000" cy="365125"/>
          </a:xfrm>
        </p:spPr>
        <p:txBody>
          <a:bodyPr/>
          <a:lstStyle/>
          <a:p>
            <a:r>
              <a:rPr lang="de-DE" dirty="0"/>
              <a:t>Dr. Rainer Land: Ökonomie des Green New Deal</a:t>
            </a:r>
          </a:p>
        </p:txBody>
      </p:sp>
      <p:sp>
        <p:nvSpPr>
          <p:cNvPr id="6" name="Foliennummernplatzhalter 5"/>
          <p:cNvSpPr>
            <a:spLocks noGrp="1"/>
          </p:cNvSpPr>
          <p:nvPr>
            <p:ph type="sldNum" sz="quarter" idx="12"/>
          </p:nvPr>
        </p:nvSpPr>
        <p:spPr/>
        <p:txBody>
          <a:bodyPr/>
          <a:lstStyle/>
          <a:p>
            <a:r>
              <a:rPr lang="de-DE"/>
              <a:t>Seminar 2, Folie </a:t>
            </a:r>
            <a:fld id="{36D3B09D-BF5C-4FAA-9E48-7ECE80253682}" type="slidenum">
              <a:rPr lang="de-DE" smtClean="0"/>
              <a:pPr/>
              <a:t>4</a:t>
            </a:fld>
            <a:endParaRPr lang="de-DE" dirty="0"/>
          </a:p>
        </p:txBody>
      </p:sp>
    </p:spTree>
    <p:extLst>
      <p:ext uri="{BB962C8B-B14F-4D97-AF65-F5344CB8AC3E}">
        <p14:creationId xmlns:p14="http://schemas.microsoft.com/office/powerpoint/2010/main" val="2667217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3. Selektion von Innovationen</a:t>
            </a:r>
          </a:p>
        </p:txBody>
      </p:sp>
      <p:sp>
        <p:nvSpPr>
          <p:cNvPr id="3" name="Inhaltsplatzhalter 2"/>
          <p:cNvSpPr>
            <a:spLocks noGrp="1"/>
          </p:cNvSpPr>
          <p:nvPr>
            <p:ph idx="1"/>
          </p:nvPr>
        </p:nvSpPr>
        <p:spPr>
          <a:xfrm>
            <a:off x="457200" y="1196752"/>
            <a:ext cx="8229600" cy="4929411"/>
          </a:xfrm>
        </p:spPr>
        <p:txBody>
          <a:bodyPr/>
          <a:lstStyle/>
          <a:p>
            <a:r>
              <a:rPr lang="de-DE" sz="2000" dirty="0"/>
              <a:t>Umweltkompatibilität erreichen durch </a:t>
            </a:r>
            <a:r>
              <a:rPr lang="de-DE" sz="2000" u="sng" dirty="0"/>
              <a:t>Ersetzen bisheriger Produkte und Verfahren durch neue</a:t>
            </a:r>
            <a:r>
              <a:rPr lang="de-DE" sz="2000" dirty="0"/>
              <a:t>: Innovationen und Investitionen in neue Produkte, Verfahren, Konsum-und Investitionsgüter, Kreisläufe und Industriesysteme </a:t>
            </a:r>
          </a:p>
          <a:p>
            <a:r>
              <a:rPr lang="de-DE" sz="2000" u="sng" dirty="0"/>
              <a:t>Prioritäten</a:t>
            </a:r>
            <a:r>
              <a:rPr lang="de-DE" sz="2000" dirty="0"/>
              <a:t>: CO</a:t>
            </a:r>
            <a:r>
              <a:rPr lang="de-DE" sz="2000" baseline="-25000" dirty="0"/>
              <a:t>2</a:t>
            </a:r>
            <a:r>
              <a:rPr lang="de-DE" sz="2000" dirty="0"/>
              <a:t>, Klimawandel, Wasser, Chemie, Rohstoffe, … </a:t>
            </a:r>
            <a:br>
              <a:rPr lang="de-DE" sz="2000" dirty="0"/>
            </a:br>
            <a:r>
              <a:rPr lang="de-DE" sz="2000" dirty="0"/>
              <a:t>Zeitraum: mindestens 50 Jahre, wenn jetzt begonnen wird.</a:t>
            </a:r>
          </a:p>
          <a:p>
            <a:r>
              <a:rPr lang="de-DE" sz="2000" dirty="0"/>
              <a:t>Nicht ein Masterplan, sondern Veränderung der </a:t>
            </a:r>
            <a:r>
              <a:rPr lang="de-DE" sz="2000" u="sng" dirty="0"/>
              <a:t>Selektionskriterien generiert</a:t>
            </a:r>
            <a:r>
              <a:rPr lang="de-DE" sz="2000" dirty="0"/>
              <a:t> Evolution in neue Richtung. </a:t>
            </a:r>
          </a:p>
          <a:p>
            <a:r>
              <a:rPr lang="de-DE" sz="2000" dirty="0"/>
              <a:t>Priorität nicht mehr steigende Arbeitsproduktivität, sondern </a:t>
            </a:r>
            <a:r>
              <a:rPr lang="de-DE" sz="2000" u="sng" dirty="0"/>
              <a:t>Umweltkompatibilität</a:t>
            </a:r>
            <a:r>
              <a:rPr lang="de-DE" sz="2000" dirty="0"/>
              <a:t> und </a:t>
            </a:r>
            <a:r>
              <a:rPr lang="de-DE" sz="2000" u="sng" dirty="0"/>
              <a:t>volkswirtschaftliche</a:t>
            </a:r>
            <a:r>
              <a:rPr lang="de-DE" sz="2000" dirty="0"/>
              <a:t> Ressourceneffizienz</a:t>
            </a:r>
          </a:p>
          <a:p>
            <a:r>
              <a:rPr lang="de-DE" sz="2000" dirty="0">
                <a:solidFill>
                  <a:srgbClr val="FF0000"/>
                </a:solidFill>
              </a:rPr>
              <a:t>Selektionskriterien institutionalisieren:</a:t>
            </a:r>
          </a:p>
          <a:p>
            <a:pPr marL="800100" lvl="1" indent="-342900">
              <a:buFont typeface="+mj-lt"/>
              <a:buAutoNum type="arabicPeriod"/>
            </a:pPr>
            <a:r>
              <a:rPr lang="de-DE" sz="2000" dirty="0">
                <a:solidFill>
                  <a:srgbClr val="0070C0"/>
                </a:solidFill>
              </a:rPr>
              <a:t>rechtliche Verbote und Standards, z.B. Grenzwerte, FCKW, FKW</a:t>
            </a:r>
          </a:p>
          <a:p>
            <a:pPr marL="800100" lvl="1" indent="-342900">
              <a:buFont typeface="+mj-lt"/>
              <a:buAutoNum type="arabicPeriod"/>
            </a:pPr>
            <a:r>
              <a:rPr lang="de-DE" sz="2000" dirty="0">
                <a:solidFill>
                  <a:srgbClr val="0070C0"/>
                </a:solidFill>
              </a:rPr>
              <a:t>Bewirtschaftung ökologischer Ressourcen, Kreislauf des Ökokapitals</a:t>
            </a:r>
          </a:p>
          <a:p>
            <a:pPr marL="800100" lvl="1" indent="-342900">
              <a:buFont typeface="+mj-lt"/>
              <a:buAutoNum type="arabicPeriod"/>
            </a:pPr>
            <a:r>
              <a:rPr lang="de-DE" sz="2000" dirty="0">
                <a:solidFill>
                  <a:srgbClr val="0070C0"/>
                </a:solidFill>
              </a:rPr>
              <a:t>kreditfinanzierter Innovations- und Investitionsschub</a:t>
            </a:r>
          </a:p>
          <a:p>
            <a:pPr marL="800100" lvl="1" indent="-342900">
              <a:buFont typeface="+mj-lt"/>
              <a:buAutoNum type="arabicPeriod"/>
            </a:pPr>
            <a:r>
              <a:rPr lang="de-DE" sz="2000" dirty="0">
                <a:solidFill>
                  <a:srgbClr val="0070C0"/>
                </a:solidFill>
              </a:rPr>
              <a:t>rechtliche Grundlagen und Verfahren auch für 2. und 3. nötig  </a:t>
            </a:r>
          </a:p>
          <a:p>
            <a:endParaRPr lang="de-DE" dirty="0"/>
          </a:p>
        </p:txBody>
      </p:sp>
      <p:sp>
        <p:nvSpPr>
          <p:cNvPr id="4" name="Datumsplatzhalter 3"/>
          <p:cNvSpPr>
            <a:spLocks noGrp="1"/>
          </p:cNvSpPr>
          <p:nvPr>
            <p:ph type="dt" sz="half" idx="10"/>
          </p:nvPr>
        </p:nvSpPr>
        <p:spPr/>
        <p:txBody>
          <a:bodyPr/>
          <a:lstStyle/>
          <a:p>
            <a:r>
              <a:rPr lang="de-DE" dirty="0"/>
              <a:t>Thünen Institut </a:t>
            </a:r>
            <a:r>
              <a:rPr lang="de-DE" dirty="0" err="1"/>
              <a:t>eV.</a:t>
            </a:r>
            <a:r>
              <a:rPr lang="de-DE" dirty="0"/>
              <a:t> </a:t>
            </a:r>
            <a:r>
              <a:rPr lang="de-DE" dirty="0" err="1"/>
              <a:t>Bollewick</a:t>
            </a:r>
            <a:endParaRPr lang="de-DE" dirty="0"/>
          </a:p>
        </p:txBody>
      </p:sp>
      <p:sp>
        <p:nvSpPr>
          <p:cNvPr id="5" name="Fußzeilenplatzhalter 4"/>
          <p:cNvSpPr>
            <a:spLocks noGrp="1"/>
          </p:cNvSpPr>
          <p:nvPr>
            <p:ph type="ftr" sz="quarter" idx="11"/>
          </p:nvPr>
        </p:nvSpPr>
        <p:spPr>
          <a:xfrm>
            <a:off x="3124200" y="6356350"/>
            <a:ext cx="3320008" cy="365125"/>
          </a:xfrm>
        </p:spPr>
        <p:txBody>
          <a:bodyPr/>
          <a:lstStyle/>
          <a:p>
            <a:r>
              <a:rPr lang="de-DE" dirty="0"/>
              <a:t>Dr. Rainer Land: Ökonomie des Green New Deal</a:t>
            </a:r>
          </a:p>
        </p:txBody>
      </p:sp>
      <p:sp>
        <p:nvSpPr>
          <p:cNvPr id="6" name="Foliennummernplatzhalter 5"/>
          <p:cNvSpPr>
            <a:spLocks noGrp="1"/>
          </p:cNvSpPr>
          <p:nvPr>
            <p:ph type="sldNum" sz="quarter" idx="12"/>
          </p:nvPr>
        </p:nvSpPr>
        <p:spPr/>
        <p:txBody>
          <a:bodyPr/>
          <a:lstStyle/>
          <a:p>
            <a:r>
              <a:rPr lang="de-DE"/>
              <a:t>Seminar 2, Folie </a:t>
            </a:r>
            <a:fld id="{36D3B09D-BF5C-4FAA-9E48-7ECE80253682}" type="slidenum">
              <a:rPr lang="de-DE" smtClean="0"/>
              <a:pPr/>
              <a:t>5</a:t>
            </a:fld>
            <a:endParaRPr lang="de-DE" dirty="0"/>
          </a:p>
        </p:txBody>
      </p:sp>
    </p:spTree>
    <p:extLst>
      <p:ext uri="{BB962C8B-B14F-4D97-AF65-F5344CB8AC3E}">
        <p14:creationId xmlns:p14="http://schemas.microsoft.com/office/powerpoint/2010/main" val="873079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u="none" dirty="0"/>
              <a:t>Neuer Entwicklungspfad: Veränderung der </a:t>
            </a:r>
            <a:r>
              <a:rPr lang="de-DE" sz="2400" dirty="0"/>
              <a:t>Entwicklungsrichtung</a:t>
            </a:r>
            <a:r>
              <a:rPr lang="de-DE" sz="2400" u="none" dirty="0"/>
              <a:t> durch </a:t>
            </a:r>
            <a:r>
              <a:rPr lang="de-DE" sz="2400" dirty="0"/>
              <a:t>Änderung der Selektionsprozesse</a:t>
            </a:r>
          </a:p>
        </p:txBody>
      </p:sp>
      <p:sp>
        <p:nvSpPr>
          <p:cNvPr id="3" name="Inhaltsplatzhalter 2"/>
          <p:cNvSpPr>
            <a:spLocks noGrp="1"/>
          </p:cNvSpPr>
          <p:nvPr>
            <p:ph idx="1"/>
          </p:nvPr>
        </p:nvSpPr>
        <p:spPr>
          <a:xfrm>
            <a:off x="457200" y="1340768"/>
            <a:ext cx="8435280" cy="4785395"/>
          </a:xfrm>
        </p:spPr>
        <p:txBody>
          <a:bodyPr>
            <a:normAutofit/>
          </a:bodyPr>
          <a:lstStyle/>
          <a:p>
            <a:r>
              <a:rPr lang="de-DE" sz="2000" dirty="0">
                <a:solidFill>
                  <a:srgbClr val="FF0000"/>
                </a:solidFill>
              </a:rPr>
              <a:t>Umweltkompatibilität als Selektionskriterium</a:t>
            </a:r>
          </a:p>
          <a:p>
            <a:r>
              <a:rPr lang="de-DE" sz="2000" dirty="0"/>
              <a:t>Eine ökologische Transformation muss die Selektion potenzieller Innovationen so verändern, dass </a:t>
            </a:r>
            <a:r>
              <a:rPr lang="de-DE" sz="2000" u="sng" dirty="0"/>
              <a:t>Kapitalverwertung nur mit umweltkompatiblen Produkten und Verfahren erreicht werden kann</a:t>
            </a:r>
            <a:r>
              <a:rPr lang="de-DE" sz="2000" dirty="0"/>
              <a:t> und nur bei volkswirtschaftlich </a:t>
            </a:r>
            <a:r>
              <a:rPr lang="de-DE" sz="2000" u="sng" dirty="0"/>
              <a:t>absolut sinkendem Ressourcenverbrauch</a:t>
            </a:r>
            <a:r>
              <a:rPr lang="de-DE" sz="2000" dirty="0"/>
              <a:t>. </a:t>
            </a:r>
          </a:p>
          <a:p>
            <a:r>
              <a:rPr lang="de-DE" sz="2000" dirty="0"/>
              <a:t>Die Steigerung der Arbeitsproduktivität und die Effektivität des Kapital-einsatzes werden dadurch nicht irrelevant, aber sie werden nachgeordnet. </a:t>
            </a:r>
          </a:p>
          <a:p>
            <a:r>
              <a:rPr lang="de-DE" sz="2000" dirty="0"/>
              <a:t>Es geht um die </a:t>
            </a:r>
            <a:r>
              <a:rPr lang="de-DE" sz="2000" u="sng" dirty="0"/>
              <a:t>Institutionalisierung</a:t>
            </a:r>
            <a:r>
              <a:rPr lang="de-DE" sz="2000" dirty="0"/>
              <a:t> veränderter Selektionsverfahren und -kriterien der Kapitalverwertung: Rechtlicher Rahmen, politische </a:t>
            </a:r>
            <a:r>
              <a:rPr lang="de-DE" sz="2000" dirty="0" err="1"/>
              <a:t>Entschei-dungsverfahren</a:t>
            </a:r>
            <a:r>
              <a:rPr lang="de-DE" sz="2000" dirty="0"/>
              <a:t>, ökonomischer Verfahren (</a:t>
            </a:r>
            <a:r>
              <a:rPr lang="de-DE" sz="2000" dirty="0" err="1"/>
              <a:t>Zertifikatehandel</a:t>
            </a:r>
            <a:r>
              <a:rPr lang="de-DE" sz="2000" dirty="0"/>
              <a:t>, Geldkreislauf).</a:t>
            </a:r>
          </a:p>
          <a:p>
            <a:r>
              <a:rPr lang="de-DE" sz="2000" dirty="0"/>
              <a:t>Der Vorschlag lautet nicht, das Kriterium der wirtschaftlichen Effizienz oder die Kapitalverwertung abzuschaffen, sondern den Kontext, in dem Kapitalverwertung erfolgt, so zu verändern, dass Umwelt-Kompatibilität Bedingung von Kapitalverwertung und wirtschaftlicher Effizienz wird.</a:t>
            </a:r>
          </a:p>
        </p:txBody>
      </p:sp>
      <p:sp>
        <p:nvSpPr>
          <p:cNvPr id="4" name="Datumsplatzhalter 3"/>
          <p:cNvSpPr>
            <a:spLocks noGrp="1"/>
          </p:cNvSpPr>
          <p:nvPr>
            <p:ph type="dt" sz="half" idx="10"/>
          </p:nvPr>
        </p:nvSpPr>
        <p:spPr/>
        <p:txBody>
          <a:bodyPr/>
          <a:lstStyle/>
          <a:p>
            <a:r>
              <a:rPr lang="de-DE" dirty="0"/>
              <a:t>Thünen Institut </a:t>
            </a:r>
            <a:r>
              <a:rPr lang="de-DE" dirty="0" err="1"/>
              <a:t>eV.</a:t>
            </a:r>
            <a:r>
              <a:rPr lang="de-DE" dirty="0"/>
              <a:t> </a:t>
            </a:r>
            <a:r>
              <a:rPr lang="de-DE" dirty="0" err="1"/>
              <a:t>Bollewick</a:t>
            </a:r>
            <a:endParaRPr lang="de-DE" dirty="0"/>
          </a:p>
        </p:txBody>
      </p:sp>
      <p:sp>
        <p:nvSpPr>
          <p:cNvPr id="5" name="Fußzeilenplatzhalter 4"/>
          <p:cNvSpPr>
            <a:spLocks noGrp="1"/>
          </p:cNvSpPr>
          <p:nvPr>
            <p:ph type="ftr" sz="quarter" idx="11"/>
          </p:nvPr>
        </p:nvSpPr>
        <p:spPr>
          <a:xfrm>
            <a:off x="3124200" y="6356350"/>
            <a:ext cx="3175992" cy="365125"/>
          </a:xfrm>
        </p:spPr>
        <p:txBody>
          <a:bodyPr/>
          <a:lstStyle/>
          <a:p>
            <a:r>
              <a:rPr lang="de-DE" dirty="0"/>
              <a:t>Dr. Rainer Land: Ökonomie des Green New Deal</a:t>
            </a:r>
          </a:p>
        </p:txBody>
      </p:sp>
      <p:sp>
        <p:nvSpPr>
          <p:cNvPr id="6" name="Foliennummernplatzhalter 5"/>
          <p:cNvSpPr>
            <a:spLocks noGrp="1"/>
          </p:cNvSpPr>
          <p:nvPr>
            <p:ph type="sldNum" sz="quarter" idx="12"/>
          </p:nvPr>
        </p:nvSpPr>
        <p:spPr/>
        <p:txBody>
          <a:bodyPr/>
          <a:lstStyle/>
          <a:p>
            <a:r>
              <a:rPr lang="de-DE"/>
              <a:t>Seminar 2, Folie </a:t>
            </a:r>
            <a:fld id="{36D3B09D-BF5C-4FAA-9E48-7ECE80253682}" type="slidenum">
              <a:rPr lang="de-DE" smtClean="0"/>
              <a:pPr/>
              <a:t>6</a:t>
            </a:fld>
            <a:endParaRPr lang="de-DE" dirty="0"/>
          </a:p>
        </p:txBody>
      </p:sp>
    </p:spTree>
    <p:extLst>
      <p:ext uri="{BB962C8B-B14F-4D97-AF65-F5344CB8AC3E}">
        <p14:creationId xmlns:p14="http://schemas.microsoft.com/office/powerpoint/2010/main" val="2985327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4. Veränderung der Selektionsprozesse durch Bewirtschaftung von Ressourcen</a:t>
            </a:r>
          </a:p>
        </p:txBody>
      </p:sp>
      <p:sp>
        <p:nvSpPr>
          <p:cNvPr id="3" name="Inhaltsplatzhalter 2"/>
          <p:cNvSpPr>
            <a:spLocks noGrp="1"/>
          </p:cNvSpPr>
          <p:nvPr>
            <p:ph idx="1"/>
          </p:nvPr>
        </p:nvSpPr>
        <p:spPr>
          <a:xfrm>
            <a:off x="457200" y="1412776"/>
            <a:ext cx="8435280" cy="4713387"/>
          </a:xfrm>
        </p:spPr>
        <p:txBody>
          <a:bodyPr>
            <a:normAutofit/>
          </a:bodyPr>
          <a:lstStyle/>
          <a:p>
            <a:r>
              <a:rPr lang="de-DE" sz="2000" dirty="0"/>
              <a:t>Erste zentrale Komponente der Regulation: Bewirtschaftung ökologischer Ressource. Dies führt dazu, dass Verbrauch nur im Rahmen gesellschaftlich gesetzter und rechtlich gesicherter Nutzungspfade erfolgt. </a:t>
            </a:r>
          </a:p>
          <a:p>
            <a:r>
              <a:rPr lang="de-DE" sz="2000" dirty="0"/>
              <a:t>Wirtschaftliche Nutzung ökologischer Ressourcen nur gegen Erwerb von Nutzungsrechten. Diese werden von einer öffentlich-rechtlichen Gesellschaft (Ökokapital-Verwertungsgesellschaft, lokal, regional, national, multinational) verkauft und sind von wirtschaftlichen Nutzern zu bezahlen.</a:t>
            </a:r>
          </a:p>
          <a:p>
            <a:r>
              <a:rPr lang="de-DE" sz="2000" dirty="0"/>
              <a:t>Die Nutzungspfade aller bewirtschafteten Ressourcen werden so gestaltet, dass von dem heutigen Niveau ausgehend (das in vielen Fällen nicht nachhaltig ist) in einer definierten Zeitspanne ein Niveau unterhalb der Tragfähigkeitsgrenze erreicht wird oder bzw. eine nicht nachhaltige Nutzung komplett substituiert wird (siehe folgende Abbildung).</a:t>
            </a:r>
          </a:p>
          <a:p>
            <a:r>
              <a:rPr lang="de-DE" sz="2000" dirty="0"/>
              <a:t>Die jährliche Ausgabe von Nutzungsrechten sinkt auf diesem Pfad.</a:t>
            </a:r>
          </a:p>
          <a:p>
            <a:r>
              <a:rPr lang="de-DE" sz="2000" dirty="0"/>
              <a:t>Der Preis wird als Mindestpreis durch die Kosten des Ressourcenerhalts bzw. der Substitution festgelegt und aktuell durch den Handel bestimmt. </a:t>
            </a:r>
            <a:endParaRPr lang="de-DE" sz="4000" dirty="0"/>
          </a:p>
          <a:p>
            <a:endParaRPr lang="de-DE" sz="2000" dirty="0"/>
          </a:p>
        </p:txBody>
      </p:sp>
      <p:sp>
        <p:nvSpPr>
          <p:cNvPr id="4" name="Datumsplatzhalter 3"/>
          <p:cNvSpPr>
            <a:spLocks noGrp="1"/>
          </p:cNvSpPr>
          <p:nvPr>
            <p:ph type="dt" sz="half" idx="10"/>
          </p:nvPr>
        </p:nvSpPr>
        <p:spPr/>
        <p:txBody>
          <a:bodyPr/>
          <a:lstStyle/>
          <a:p>
            <a:r>
              <a:rPr lang="de-DE" dirty="0"/>
              <a:t>Thünen Institut </a:t>
            </a:r>
            <a:r>
              <a:rPr lang="de-DE" dirty="0" err="1"/>
              <a:t>eV.</a:t>
            </a:r>
            <a:r>
              <a:rPr lang="de-DE" dirty="0"/>
              <a:t> </a:t>
            </a:r>
            <a:r>
              <a:rPr lang="de-DE" dirty="0" err="1"/>
              <a:t>Bollewick</a:t>
            </a:r>
            <a:endParaRPr lang="de-DE" dirty="0"/>
          </a:p>
        </p:txBody>
      </p:sp>
      <p:sp>
        <p:nvSpPr>
          <p:cNvPr id="5" name="Fußzeilenplatzhalter 4"/>
          <p:cNvSpPr>
            <a:spLocks noGrp="1"/>
          </p:cNvSpPr>
          <p:nvPr>
            <p:ph type="ftr" sz="quarter" idx="11"/>
          </p:nvPr>
        </p:nvSpPr>
        <p:spPr>
          <a:xfrm>
            <a:off x="3124200" y="6356350"/>
            <a:ext cx="3320008" cy="365125"/>
          </a:xfrm>
        </p:spPr>
        <p:txBody>
          <a:bodyPr/>
          <a:lstStyle/>
          <a:p>
            <a:r>
              <a:rPr lang="de-DE" dirty="0"/>
              <a:t>Dr. Rainer Land: Ökonomie des Green New Deal</a:t>
            </a:r>
          </a:p>
        </p:txBody>
      </p:sp>
      <p:sp>
        <p:nvSpPr>
          <p:cNvPr id="6" name="Foliennummernplatzhalter 5"/>
          <p:cNvSpPr>
            <a:spLocks noGrp="1"/>
          </p:cNvSpPr>
          <p:nvPr>
            <p:ph type="sldNum" sz="quarter" idx="12"/>
          </p:nvPr>
        </p:nvSpPr>
        <p:spPr/>
        <p:txBody>
          <a:bodyPr/>
          <a:lstStyle/>
          <a:p>
            <a:r>
              <a:rPr lang="de-DE"/>
              <a:t>Seminar 2, Folie </a:t>
            </a:r>
            <a:fld id="{36D3B09D-BF5C-4FAA-9E48-7ECE80253682}" type="slidenum">
              <a:rPr lang="de-DE" smtClean="0"/>
              <a:pPr/>
              <a:t>7</a:t>
            </a:fld>
            <a:endParaRPr lang="de-DE" dirty="0"/>
          </a:p>
        </p:txBody>
      </p:sp>
    </p:spTree>
    <p:extLst>
      <p:ext uri="{BB962C8B-B14F-4D97-AF65-F5344CB8AC3E}">
        <p14:creationId xmlns:p14="http://schemas.microsoft.com/office/powerpoint/2010/main" val="375773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04838"/>
            <a:ext cx="8229600" cy="994122"/>
          </a:xfrm>
        </p:spPr>
        <p:txBody>
          <a:bodyPr/>
          <a:lstStyle/>
          <a:p>
            <a:r>
              <a:rPr lang="de-DE" sz="2800" dirty="0"/>
              <a:t>Beispiel: Reduktionspfade CO</a:t>
            </a:r>
            <a:r>
              <a:rPr lang="de-DE" sz="2800" baseline="-25000" dirty="0"/>
              <a:t>2</a:t>
            </a:r>
            <a:r>
              <a:rPr lang="de-DE" sz="2800" dirty="0"/>
              <a:t> global</a:t>
            </a:r>
            <a:br>
              <a:rPr lang="de-DE" sz="2800" dirty="0"/>
            </a:br>
            <a:r>
              <a:rPr lang="de-DE" sz="2800" dirty="0"/>
              <a:t>von 35.000 Mio. t/Jahr (2011) auf Null im Jahre 2100</a:t>
            </a:r>
          </a:p>
        </p:txBody>
      </p:sp>
      <p:graphicFrame>
        <p:nvGraphicFramePr>
          <p:cNvPr id="9" name="Inhaltsplatzhalter 8"/>
          <p:cNvGraphicFramePr>
            <a:graphicFrameLocks noGrp="1"/>
          </p:cNvGraphicFramePr>
          <p:nvPr>
            <p:ph idx="1"/>
            <p:extLst>
              <p:ext uri="{D42A27DB-BD31-4B8C-83A1-F6EECF244321}">
                <p14:modId xmlns:p14="http://schemas.microsoft.com/office/powerpoint/2010/main" val="1458545150"/>
              </p:ext>
            </p:extLst>
          </p:nvPr>
        </p:nvGraphicFramePr>
        <p:xfrm>
          <a:off x="457200" y="1600200"/>
          <a:ext cx="807524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4" name="Datumsplatzhalter 3"/>
          <p:cNvSpPr>
            <a:spLocks noGrp="1"/>
          </p:cNvSpPr>
          <p:nvPr>
            <p:ph type="dt" sz="half" idx="10"/>
          </p:nvPr>
        </p:nvSpPr>
        <p:spPr/>
        <p:txBody>
          <a:bodyPr/>
          <a:lstStyle/>
          <a:p>
            <a:r>
              <a:rPr lang="de-DE" dirty="0"/>
              <a:t>Thünen Institut </a:t>
            </a:r>
            <a:r>
              <a:rPr lang="de-DE" dirty="0" err="1"/>
              <a:t>eV.</a:t>
            </a:r>
            <a:r>
              <a:rPr lang="de-DE" dirty="0"/>
              <a:t> </a:t>
            </a:r>
            <a:r>
              <a:rPr lang="de-DE" dirty="0" err="1"/>
              <a:t>Bollewick</a:t>
            </a:r>
            <a:endParaRPr lang="de-DE" dirty="0"/>
          </a:p>
        </p:txBody>
      </p:sp>
      <p:sp>
        <p:nvSpPr>
          <p:cNvPr id="5" name="Fußzeilenplatzhalter 4"/>
          <p:cNvSpPr>
            <a:spLocks noGrp="1"/>
          </p:cNvSpPr>
          <p:nvPr>
            <p:ph type="ftr" sz="quarter" idx="11"/>
          </p:nvPr>
        </p:nvSpPr>
        <p:spPr>
          <a:xfrm>
            <a:off x="3124200" y="6356350"/>
            <a:ext cx="3175992" cy="365125"/>
          </a:xfrm>
        </p:spPr>
        <p:txBody>
          <a:bodyPr/>
          <a:lstStyle/>
          <a:p>
            <a:r>
              <a:rPr lang="de-DE" dirty="0"/>
              <a:t>Dr. Rainer Land: Ökonomie des Green New Deal</a:t>
            </a:r>
          </a:p>
        </p:txBody>
      </p:sp>
      <p:sp>
        <p:nvSpPr>
          <p:cNvPr id="6" name="Foliennummernplatzhalter 5"/>
          <p:cNvSpPr>
            <a:spLocks noGrp="1"/>
          </p:cNvSpPr>
          <p:nvPr>
            <p:ph type="sldNum" sz="quarter" idx="12"/>
          </p:nvPr>
        </p:nvSpPr>
        <p:spPr/>
        <p:txBody>
          <a:bodyPr/>
          <a:lstStyle/>
          <a:p>
            <a:r>
              <a:rPr lang="de-DE"/>
              <a:t>Seminar 2, Folie </a:t>
            </a:r>
            <a:fld id="{36D3B09D-BF5C-4FAA-9E48-7ECE80253682}" type="slidenum">
              <a:rPr lang="de-DE" smtClean="0"/>
              <a:pPr/>
              <a:t>8</a:t>
            </a:fld>
            <a:endParaRPr lang="de-DE" dirty="0"/>
          </a:p>
        </p:txBody>
      </p:sp>
      <p:sp>
        <p:nvSpPr>
          <p:cNvPr id="11" name="Textfeld 10"/>
          <p:cNvSpPr txBox="1"/>
          <p:nvPr/>
        </p:nvSpPr>
        <p:spPr>
          <a:xfrm>
            <a:off x="6721197" y="1858248"/>
            <a:ext cx="1965603" cy="1754326"/>
          </a:xfrm>
          <a:prstGeom prst="rect">
            <a:avLst/>
          </a:prstGeom>
          <a:noFill/>
        </p:spPr>
        <p:txBody>
          <a:bodyPr wrap="none" rtlCol="0">
            <a:spAutoFit/>
          </a:bodyPr>
          <a:lstStyle/>
          <a:p>
            <a:r>
              <a:rPr lang="de-DE" dirty="0">
                <a:solidFill>
                  <a:srgbClr val="FF0000"/>
                </a:solidFill>
              </a:rPr>
              <a:t>Emissionsrechte </a:t>
            </a:r>
            <a:br>
              <a:rPr lang="de-DE" dirty="0">
                <a:solidFill>
                  <a:srgbClr val="FF0000"/>
                </a:solidFill>
              </a:rPr>
            </a:br>
            <a:r>
              <a:rPr lang="de-DE" dirty="0">
                <a:solidFill>
                  <a:srgbClr val="FF0000"/>
                </a:solidFill>
              </a:rPr>
              <a:t>(roter Pfad)</a:t>
            </a:r>
            <a:br>
              <a:rPr lang="de-DE" dirty="0">
                <a:solidFill>
                  <a:srgbClr val="FF0000"/>
                </a:solidFill>
              </a:rPr>
            </a:br>
            <a:r>
              <a:rPr lang="de-DE" dirty="0">
                <a:solidFill>
                  <a:srgbClr val="FF0000"/>
                </a:solidFill>
              </a:rPr>
              <a:t>2030: 30.000 </a:t>
            </a:r>
            <a:r>
              <a:rPr lang="de-DE" dirty="0" err="1">
                <a:solidFill>
                  <a:srgbClr val="FF0000"/>
                </a:solidFill>
              </a:rPr>
              <a:t>Mio</a:t>
            </a:r>
            <a:r>
              <a:rPr lang="de-DE" dirty="0">
                <a:solidFill>
                  <a:srgbClr val="FF0000"/>
                </a:solidFill>
              </a:rPr>
              <a:t> t</a:t>
            </a:r>
          </a:p>
          <a:p>
            <a:r>
              <a:rPr lang="de-DE" dirty="0">
                <a:solidFill>
                  <a:srgbClr val="FF0000"/>
                </a:solidFill>
              </a:rPr>
              <a:t>2060: 20.000 </a:t>
            </a:r>
            <a:r>
              <a:rPr lang="de-DE" dirty="0" err="1">
                <a:solidFill>
                  <a:srgbClr val="FF0000"/>
                </a:solidFill>
              </a:rPr>
              <a:t>Mio</a:t>
            </a:r>
            <a:r>
              <a:rPr lang="de-DE" dirty="0">
                <a:solidFill>
                  <a:srgbClr val="FF0000"/>
                </a:solidFill>
              </a:rPr>
              <a:t> t</a:t>
            </a:r>
            <a:br>
              <a:rPr lang="de-DE" dirty="0">
                <a:solidFill>
                  <a:srgbClr val="FF0000"/>
                </a:solidFill>
              </a:rPr>
            </a:br>
            <a:r>
              <a:rPr lang="de-DE" dirty="0">
                <a:solidFill>
                  <a:srgbClr val="FF0000"/>
                </a:solidFill>
              </a:rPr>
              <a:t>2080: 12.000 </a:t>
            </a:r>
            <a:r>
              <a:rPr lang="de-DE" dirty="0" err="1">
                <a:solidFill>
                  <a:srgbClr val="FF0000"/>
                </a:solidFill>
              </a:rPr>
              <a:t>Mio</a:t>
            </a:r>
            <a:r>
              <a:rPr lang="de-DE" dirty="0">
                <a:solidFill>
                  <a:srgbClr val="FF0000"/>
                </a:solidFill>
              </a:rPr>
              <a:t> </a:t>
            </a:r>
            <a:r>
              <a:rPr lang="de-DE" dirty="0"/>
              <a:t>t</a:t>
            </a:r>
          </a:p>
          <a:p>
            <a:endParaRPr lang="de-DE" dirty="0"/>
          </a:p>
        </p:txBody>
      </p:sp>
      <p:cxnSp>
        <p:nvCxnSpPr>
          <p:cNvPr id="19" name="Gerade Verbindung mit Pfeil 18"/>
          <p:cNvCxnSpPr/>
          <p:nvPr/>
        </p:nvCxnSpPr>
        <p:spPr>
          <a:xfrm>
            <a:off x="4355976" y="3612574"/>
            <a:ext cx="0" cy="1832650"/>
          </a:xfrm>
          <a:prstGeom prst="straightConnector1">
            <a:avLst/>
          </a:prstGeom>
          <a:ln w="3810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Gerade Verbindung mit Pfeil 19"/>
          <p:cNvCxnSpPr/>
          <p:nvPr/>
        </p:nvCxnSpPr>
        <p:spPr>
          <a:xfrm>
            <a:off x="5652120" y="4384792"/>
            <a:ext cx="0" cy="1060432"/>
          </a:xfrm>
          <a:prstGeom prst="straightConnector1">
            <a:avLst/>
          </a:prstGeom>
          <a:ln w="3810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2333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04838"/>
            <a:ext cx="8229600" cy="994122"/>
          </a:xfrm>
        </p:spPr>
        <p:txBody>
          <a:bodyPr/>
          <a:lstStyle/>
          <a:p>
            <a:r>
              <a:rPr lang="de-DE" sz="2800" dirty="0"/>
              <a:t>Alternative Pfade. Auch Korrekturen im Verlauf nötig</a:t>
            </a:r>
          </a:p>
        </p:txBody>
      </p:sp>
      <p:graphicFrame>
        <p:nvGraphicFramePr>
          <p:cNvPr id="9" name="Inhaltsplatzhalter 8"/>
          <p:cNvGraphicFramePr>
            <a:graphicFrameLocks noGrp="1"/>
          </p:cNvGraphicFramePr>
          <p:nvPr>
            <p:ph idx="1"/>
            <p:extLst>
              <p:ext uri="{D42A27DB-BD31-4B8C-83A1-F6EECF244321}">
                <p14:modId xmlns:p14="http://schemas.microsoft.com/office/powerpoint/2010/main" val="1878921787"/>
              </p:ext>
            </p:extLst>
          </p:nvPr>
        </p:nvGraphicFramePr>
        <p:xfrm>
          <a:off x="457200" y="1600200"/>
          <a:ext cx="807524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4" name="Datumsplatzhalter 3"/>
          <p:cNvSpPr>
            <a:spLocks noGrp="1"/>
          </p:cNvSpPr>
          <p:nvPr>
            <p:ph type="dt" sz="half" idx="10"/>
          </p:nvPr>
        </p:nvSpPr>
        <p:spPr/>
        <p:txBody>
          <a:bodyPr/>
          <a:lstStyle/>
          <a:p>
            <a:r>
              <a:rPr lang="de-DE" dirty="0"/>
              <a:t>Thünen Institut </a:t>
            </a:r>
            <a:r>
              <a:rPr lang="de-DE" dirty="0" err="1"/>
              <a:t>eV.</a:t>
            </a:r>
            <a:r>
              <a:rPr lang="de-DE" dirty="0"/>
              <a:t> </a:t>
            </a:r>
            <a:r>
              <a:rPr lang="de-DE" dirty="0" err="1"/>
              <a:t>Bollewick</a:t>
            </a:r>
            <a:endParaRPr lang="de-DE" dirty="0"/>
          </a:p>
        </p:txBody>
      </p:sp>
      <p:sp>
        <p:nvSpPr>
          <p:cNvPr id="5" name="Fußzeilenplatzhalter 4"/>
          <p:cNvSpPr>
            <a:spLocks noGrp="1"/>
          </p:cNvSpPr>
          <p:nvPr>
            <p:ph type="ftr" sz="quarter" idx="11"/>
          </p:nvPr>
        </p:nvSpPr>
        <p:spPr>
          <a:xfrm>
            <a:off x="3124200" y="6356350"/>
            <a:ext cx="3248000" cy="365125"/>
          </a:xfrm>
        </p:spPr>
        <p:txBody>
          <a:bodyPr/>
          <a:lstStyle/>
          <a:p>
            <a:r>
              <a:rPr lang="de-DE" dirty="0"/>
              <a:t>Dr. Rainer Land: Ökonomie des Green New Deal</a:t>
            </a:r>
          </a:p>
        </p:txBody>
      </p:sp>
      <p:sp>
        <p:nvSpPr>
          <p:cNvPr id="6" name="Foliennummernplatzhalter 5"/>
          <p:cNvSpPr>
            <a:spLocks noGrp="1"/>
          </p:cNvSpPr>
          <p:nvPr>
            <p:ph type="sldNum" sz="quarter" idx="12"/>
          </p:nvPr>
        </p:nvSpPr>
        <p:spPr/>
        <p:txBody>
          <a:bodyPr/>
          <a:lstStyle/>
          <a:p>
            <a:r>
              <a:rPr lang="de-DE"/>
              <a:t>Seminar 2, Folie </a:t>
            </a:r>
            <a:fld id="{36D3B09D-BF5C-4FAA-9E48-7ECE80253682}" type="slidenum">
              <a:rPr lang="de-DE" smtClean="0"/>
              <a:pPr/>
              <a:t>9</a:t>
            </a:fld>
            <a:endParaRPr lang="de-DE" dirty="0"/>
          </a:p>
        </p:txBody>
      </p:sp>
      <p:sp>
        <p:nvSpPr>
          <p:cNvPr id="12" name="Rechteck 11"/>
          <p:cNvSpPr/>
          <p:nvPr/>
        </p:nvSpPr>
        <p:spPr>
          <a:xfrm>
            <a:off x="4494820" y="1132690"/>
            <a:ext cx="2332472" cy="1477328"/>
          </a:xfrm>
          <a:prstGeom prst="rect">
            <a:avLst/>
          </a:prstGeom>
        </p:spPr>
        <p:txBody>
          <a:bodyPr wrap="square">
            <a:spAutoFit/>
          </a:bodyPr>
          <a:lstStyle/>
          <a:p>
            <a:r>
              <a:rPr lang="de-DE" dirty="0">
                <a:solidFill>
                  <a:srgbClr val="00B050"/>
                </a:solidFill>
              </a:rPr>
              <a:t>Emissionsrechte </a:t>
            </a:r>
            <a:br>
              <a:rPr lang="de-DE" dirty="0">
                <a:solidFill>
                  <a:srgbClr val="00B050"/>
                </a:solidFill>
              </a:rPr>
            </a:br>
            <a:r>
              <a:rPr lang="de-DE" dirty="0">
                <a:solidFill>
                  <a:srgbClr val="00B050"/>
                </a:solidFill>
              </a:rPr>
              <a:t>(grüner Pfad)</a:t>
            </a:r>
            <a:br>
              <a:rPr lang="de-DE" dirty="0">
                <a:solidFill>
                  <a:srgbClr val="00B050"/>
                </a:solidFill>
              </a:rPr>
            </a:br>
            <a:r>
              <a:rPr lang="de-DE" dirty="0">
                <a:solidFill>
                  <a:srgbClr val="00B050"/>
                </a:solidFill>
              </a:rPr>
              <a:t>2030: 32.000 </a:t>
            </a:r>
            <a:r>
              <a:rPr lang="de-DE" dirty="0" err="1">
                <a:solidFill>
                  <a:srgbClr val="00B050"/>
                </a:solidFill>
              </a:rPr>
              <a:t>Mio</a:t>
            </a:r>
            <a:r>
              <a:rPr lang="de-DE" dirty="0">
                <a:solidFill>
                  <a:srgbClr val="00B050"/>
                </a:solidFill>
              </a:rPr>
              <a:t> t</a:t>
            </a:r>
          </a:p>
          <a:p>
            <a:r>
              <a:rPr lang="de-DE" dirty="0">
                <a:solidFill>
                  <a:srgbClr val="00B050"/>
                </a:solidFill>
              </a:rPr>
              <a:t>2060: 25.000 </a:t>
            </a:r>
            <a:r>
              <a:rPr lang="de-DE" dirty="0" err="1">
                <a:solidFill>
                  <a:srgbClr val="00B050"/>
                </a:solidFill>
              </a:rPr>
              <a:t>Mio</a:t>
            </a:r>
            <a:r>
              <a:rPr lang="de-DE" dirty="0">
                <a:solidFill>
                  <a:srgbClr val="00B050"/>
                </a:solidFill>
              </a:rPr>
              <a:t> t</a:t>
            </a:r>
            <a:br>
              <a:rPr lang="de-DE" dirty="0">
                <a:solidFill>
                  <a:srgbClr val="00B050"/>
                </a:solidFill>
              </a:rPr>
            </a:br>
            <a:r>
              <a:rPr lang="de-DE" dirty="0">
                <a:solidFill>
                  <a:srgbClr val="00B050"/>
                </a:solidFill>
              </a:rPr>
              <a:t>2080: 15.000 </a:t>
            </a:r>
            <a:r>
              <a:rPr lang="de-DE" dirty="0" err="1">
                <a:solidFill>
                  <a:srgbClr val="00B050"/>
                </a:solidFill>
              </a:rPr>
              <a:t>Mio</a:t>
            </a:r>
            <a:r>
              <a:rPr lang="de-DE" dirty="0">
                <a:solidFill>
                  <a:srgbClr val="00B050"/>
                </a:solidFill>
              </a:rPr>
              <a:t> t</a:t>
            </a:r>
          </a:p>
        </p:txBody>
      </p:sp>
      <p:sp>
        <p:nvSpPr>
          <p:cNvPr id="15" name="Rechteck 14"/>
          <p:cNvSpPr/>
          <p:nvPr/>
        </p:nvSpPr>
        <p:spPr>
          <a:xfrm>
            <a:off x="6657449" y="1160525"/>
            <a:ext cx="2133600" cy="1477328"/>
          </a:xfrm>
          <a:prstGeom prst="rect">
            <a:avLst/>
          </a:prstGeom>
        </p:spPr>
        <p:txBody>
          <a:bodyPr wrap="square">
            <a:spAutoFit/>
          </a:bodyPr>
          <a:lstStyle/>
          <a:p>
            <a:r>
              <a:rPr lang="de-DE" dirty="0">
                <a:solidFill>
                  <a:schemeClr val="tx2">
                    <a:lumMod val="60000"/>
                    <a:lumOff val="40000"/>
                  </a:schemeClr>
                </a:solidFill>
              </a:rPr>
              <a:t>Emissionsrechte </a:t>
            </a:r>
            <a:br>
              <a:rPr lang="de-DE" dirty="0">
                <a:solidFill>
                  <a:schemeClr val="tx2">
                    <a:lumMod val="60000"/>
                    <a:lumOff val="40000"/>
                  </a:schemeClr>
                </a:solidFill>
              </a:rPr>
            </a:br>
            <a:r>
              <a:rPr lang="de-DE" dirty="0">
                <a:solidFill>
                  <a:schemeClr val="tx2">
                    <a:lumMod val="60000"/>
                    <a:lumOff val="40000"/>
                  </a:schemeClr>
                </a:solidFill>
              </a:rPr>
              <a:t>(blauer Pfad)</a:t>
            </a:r>
            <a:br>
              <a:rPr lang="de-DE" dirty="0">
                <a:solidFill>
                  <a:schemeClr val="tx2">
                    <a:lumMod val="60000"/>
                    <a:lumOff val="40000"/>
                  </a:schemeClr>
                </a:solidFill>
              </a:rPr>
            </a:br>
            <a:r>
              <a:rPr lang="de-DE" dirty="0">
                <a:solidFill>
                  <a:schemeClr val="tx2">
                    <a:lumMod val="60000"/>
                    <a:lumOff val="40000"/>
                  </a:schemeClr>
                </a:solidFill>
              </a:rPr>
              <a:t>2030: 28.000 </a:t>
            </a:r>
            <a:r>
              <a:rPr lang="de-DE" dirty="0" err="1">
                <a:solidFill>
                  <a:schemeClr val="tx2">
                    <a:lumMod val="60000"/>
                    <a:lumOff val="40000"/>
                  </a:schemeClr>
                </a:solidFill>
              </a:rPr>
              <a:t>Mio</a:t>
            </a:r>
            <a:r>
              <a:rPr lang="de-DE" dirty="0">
                <a:solidFill>
                  <a:schemeClr val="tx2">
                    <a:lumMod val="60000"/>
                    <a:lumOff val="40000"/>
                  </a:schemeClr>
                </a:solidFill>
              </a:rPr>
              <a:t> t</a:t>
            </a:r>
          </a:p>
          <a:p>
            <a:r>
              <a:rPr lang="de-DE" dirty="0">
                <a:solidFill>
                  <a:schemeClr val="tx2">
                    <a:lumMod val="60000"/>
                    <a:lumOff val="40000"/>
                  </a:schemeClr>
                </a:solidFill>
              </a:rPr>
              <a:t>2060: 16.000 </a:t>
            </a:r>
            <a:r>
              <a:rPr lang="de-DE" dirty="0" err="1">
                <a:solidFill>
                  <a:schemeClr val="tx2">
                    <a:lumMod val="60000"/>
                    <a:lumOff val="40000"/>
                  </a:schemeClr>
                </a:solidFill>
              </a:rPr>
              <a:t>Mio</a:t>
            </a:r>
            <a:r>
              <a:rPr lang="de-DE" dirty="0">
                <a:solidFill>
                  <a:schemeClr val="tx2">
                    <a:lumMod val="60000"/>
                    <a:lumOff val="40000"/>
                  </a:schemeClr>
                </a:solidFill>
              </a:rPr>
              <a:t> t</a:t>
            </a:r>
            <a:br>
              <a:rPr lang="de-DE" dirty="0">
                <a:solidFill>
                  <a:schemeClr val="tx2">
                    <a:lumMod val="60000"/>
                    <a:lumOff val="40000"/>
                  </a:schemeClr>
                </a:solidFill>
              </a:rPr>
            </a:br>
            <a:r>
              <a:rPr lang="de-DE" dirty="0">
                <a:solidFill>
                  <a:schemeClr val="tx2">
                    <a:lumMod val="60000"/>
                    <a:lumOff val="40000"/>
                  </a:schemeClr>
                </a:solidFill>
              </a:rPr>
              <a:t>2080: 08.000 </a:t>
            </a:r>
            <a:r>
              <a:rPr lang="de-DE" dirty="0" err="1">
                <a:solidFill>
                  <a:schemeClr val="tx2">
                    <a:lumMod val="60000"/>
                    <a:lumOff val="40000"/>
                  </a:schemeClr>
                </a:solidFill>
              </a:rPr>
              <a:t>Mio</a:t>
            </a:r>
            <a:r>
              <a:rPr lang="de-DE" dirty="0">
                <a:solidFill>
                  <a:schemeClr val="tx2">
                    <a:lumMod val="60000"/>
                    <a:lumOff val="40000"/>
                  </a:schemeClr>
                </a:solidFill>
              </a:rPr>
              <a:t> t</a:t>
            </a:r>
          </a:p>
        </p:txBody>
      </p:sp>
      <p:cxnSp>
        <p:nvCxnSpPr>
          <p:cNvPr id="19" name="Gerade Verbindung mit Pfeil 18"/>
          <p:cNvCxnSpPr/>
          <p:nvPr/>
        </p:nvCxnSpPr>
        <p:spPr>
          <a:xfrm>
            <a:off x="4355976" y="4077072"/>
            <a:ext cx="0" cy="1368152"/>
          </a:xfrm>
          <a:prstGeom prst="straightConnector1">
            <a:avLst/>
          </a:prstGeom>
          <a:ln w="38100">
            <a:solidFill>
              <a:srgbClr val="0070C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Gerade Verbindung mit Pfeil 19"/>
          <p:cNvCxnSpPr>
            <a:stCxn id="8" idx="59"/>
          </p:cNvCxnSpPr>
          <p:nvPr/>
        </p:nvCxnSpPr>
        <p:spPr>
          <a:xfrm>
            <a:off x="5649362" y="4834550"/>
            <a:ext cx="2758" cy="610674"/>
          </a:xfrm>
          <a:prstGeom prst="straightConnector1">
            <a:avLst/>
          </a:prstGeom>
          <a:ln w="3810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 name="Freihandform: Form 7"/>
          <p:cNvSpPr/>
          <p:nvPr/>
        </p:nvSpPr>
        <p:spPr>
          <a:xfrm>
            <a:off x="2009869" y="2190939"/>
            <a:ext cx="5495454" cy="3241156"/>
          </a:xfrm>
          <a:custGeom>
            <a:avLst/>
            <a:gdLst>
              <a:gd name="connsiteX0" fmla="*/ 0 w 5495454"/>
              <a:gd name="connsiteY0" fmla="*/ 0 h 3241156"/>
              <a:gd name="connsiteX1" fmla="*/ 81481 w 5495454"/>
              <a:gd name="connsiteY1" fmla="*/ 0 h 3241156"/>
              <a:gd name="connsiteX2" fmla="*/ 534155 w 5495454"/>
              <a:gd name="connsiteY2" fmla="*/ 9053 h 3241156"/>
              <a:gd name="connsiteX3" fmla="*/ 588476 w 5495454"/>
              <a:gd name="connsiteY3" fmla="*/ 27160 h 3241156"/>
              <a:gd name="connsiteX4" fmla="*/ 669957 w 5495454"/>
              <a:gd name="connsiteY4" fmla="*/ 63374 h 3241156"/>
              <a:gd name="connsiteX5" fmla="*/ 751438 w 5495454"/>
              <a:gd name="connsiteY5" fmla="*/ 90534 h 3241156"/>
              <a:gd name="connsiteX6" fmla="*/ 941561 w 5495454"/>
              <a:gd name="connsiteY6" fmla="*/ 99588 h 3241156"/>
              <a:gd name="connsiteX7" fmla="*/ 1068309 w 5495454"/>
              <a:gd name="connsiteY7" fmla="*/ 126748 h 3241156"/>
              <a:gd name="connsiteX8" fmla="*/ 1104523 w 5495454"/>
              <a:gd name="connsiteY8" fmla="*/ 144855 h 3241156"/>
              <a:gd name="connsiteX9" fmla="*/ 1195058 w 5495454"/>
              <a:gd name="connsiteY9" fmla="*/ 162962 h 3241156"/>
              <a:gd name="connsiteX10" fmla="*/ 1249379 w 5495454"/>
              <a:gd name="connsiteY10" fmla="*/ 181069 h 3241156"/>
              <a:gd name="connsiteX11" fmla="*/ 1321806 w 5495454"/>
              <a:gd name="connsiteY11" fmla="*/ 199176 h 3241156"/>
              <a:gd name="connsiteX12" fmla="*/ 1448555 w 5495454"/>
              <a:gd name="connsiteY12" fmla="*/ 208229 h 3241156"/>
              <a:gd name="connsiteX13" fmla="*/ 1539089 w 5495454"/>
              <a:gd name="connsiteY13" fmla="*/ 262550 h 3241156"/>
              <a:gd name="connsiteX14" fmla="*/ 1620571 w 5495454"/>
              <a:gd name="connsiteY14" fmla="*/ 325924 h 3241156"/>
              <a:gd name="connsiteX15" fmla="*/ 1674891 w 5495454"/>
              <a:gd name="connsiteY15" fmla="*/ 371192 h 3241156"/>
              <a:gd name="connsiteX16" fmla="*/ 1747319 w 5495454"/>
              <a:gd name="connsiteY16" fmla="*/ 416459 h 3241156"/>
              <a:gd name="connsiteX17" fmla="*/ 1801640 w 5495454"/>
              <a:gd name="connsiteY17" fmla="*/ 443619 h 3241156"/>
              <a:gd name="connsiteX18" fmla="*/ 1828800 w 5495454"/>
              <a:gd name="connsiteY18" fmla="*/ 461726 h 3241156"/>
              <a:gd name="connsiteX19" fmla="*/ 1928388 w 5495454"/>
              <a:gd name="connsiteY19" fmla="*/ 497940 h 3241156"/>
              <a:gd name="connsiteX20" fmla="*/ 1946495 w 5495454"/>
              <a:gd name="connsiteY20" fmla="*/ 525101 h 3241156"/>
              <a:gd name="connsiteX21" fmla="*/ 1982709 w 5495454"/>
              <a:gd name="connsiteY21" fmla="*/ 543208 h 3241156"/>
              <a:gd name="connsiteX22" fmla="*/ 2009870 w 5495454"/>
              <a:gd name="connsiteY22" fmla="*/ 561314 h 3241156"/>
              <a:gd name="connsiteX23" fmla="*/ 2055137 w 5495454"/>
              <a:gd name="connsiteY23" fmla="*/ 606582 h 3241156"/>
              <a:gd name="connsiteX24" fmla="*/ 2082297 w 5495454"/>
              <a:gd name="connsiteY24" fmla="*/ 624689 h 3241156"/>
              <a:gd name="connsiteX25" fmla="*/ 2154725 w 5495454"/>
              <a:gd name="connsiteY25" fmla="*/ 715223 h 3241156"/>
              <a:gd name="connsiteX26" fmla="*/ 2181885 w 5495454"/>
              <a:gd name="connsiteY26" fmla="*/ 751437 h 3241156"/>
              <a:gd name="connsiteX27" fmla="*/ 2209046 w 5495454"/>
              <a:gd name="connsiteY27" fmla="*/ 823865 h 3241156"/>
              <a:gd name="connsiteX28" fmla="*/ 2272420 w 5495454"/>
              <a:gd name="connsiteY28" fmla="*/ 932507 h 3241156"/>
              <a:gd name="connsiteX29" fmla="*/ 2281474 w 5495454"/>
              <a:gd name="connsiteY29" fmla="*/ 959667 h 3241156"/>
              <a:gd name="connsiteX30" fmla="*/ 2335794 w 5495454"/>
              <a:gd name="connsiteY30" fmla="*/ 1086415 h 3241156"/>
              <a:gd name="connsiteX31" fmla="*/ 2362955 w 5495454"/>
              <a:gd name="connsiteY31" fmla="*/ 1158843 h 3241156"/>
              <a:gd name="connsiteX32" fmla="*/ 2381062 w 5495454"/>
              <a:gd name="connsiteY32" fmla="*/ 1186004 h 3241156"/>
              <a:gd name="connsiteX33" fmla="*/ 2399169 w 5495454"/>
              <a:gd name="connsiteY33" fmla="*/ 1240324 h 3241156"/>
              <a:gd name="connsiteX34" fmla="*/ 2534971 w 5495454"/>
              <a:gd name="connsiteY34" fmla="*/ 1376126 h 3241156"/>
              <a:gd name="connsiteX35" fmla="*/ 2598345 w 5495454"/>
              <a:gd name="connsiteY35" fmla="*/ 1457608 h 3241156"/>
              <a:gd name="connsiteX36" fmla="*/ 2625505 w 5495454"/>
              <a:gd name="connsiteY36" fmla="*/ 1511928 h 3241156"/>
              <a:gd name="connsiteX37" fmla="*/ 2643612 w 5495454"/>
              <a:gd name="connsiteY37" fmla="*/ 1557196 h 3241156"/>
              <a:gd name="connsiteX38" fmla="*/ 2670773 w 5495454"/>
              <a:gd name="connsiteY38" fmla="*/ 1584356 h 3241156"/>
              <a:gd name="connsiteX39" fmla="*/ 2734147 w 5495454"/>
              <a:gd name="connsiteY39" fmla="*/ 1674891 h 3241156"/>
              <a:gd name="connsiteX40" fmla="*/ 2851842 w 5495454"/>
              <a:gd name="connsiteY40" fmla="*/ 1801639 h 3241156"/>
              <a:gd name="connsiteX41" fmla="*/ 2869949 w 5495454"/>
              <a:gd name="connsiteY41" fmla="*/ 1828800 h 3241156"/>
              <a:gd name="connsiteX42" fmla="*/ 2942377 w 5495454"/>
              <a:gd name="connsiteY42" fmla="*/ 1910281 h 3241156"/>
              <a:gd name="connsiteX43" fmla="*/ 3023858 w 5495454"/>
              <a:gd name="connsiteY43" fmla="*/ 2046083 h 3241156"/>
              <a:gd name="connsiteX44" fmla="*/ 3023858 w 5495454"/>
              <a:gd name="connsiteY44" fmla="*/ 2046083 h 3241156"/>
              <a:gd name="connsiteX45" fmla="*/ 3051018 w 5495454"/>
              <a:gd name="connsiteY45" fmla="*/ 2100404 h 3241156"/>
              <a:gd name="connsiteX46" fmla="*/ 3078179 w 5495454"/>
              <a:gd name="connsiteY46" fmla="*/ 2127564 h 3241156"/>
              <a:gd name="connsiteX47" fmla="*/ 3123446 w 5495454"/>
              <a:gd name="connsiteY47" fmla="*/ 2181885 h 3241156"/>
              <a:gd name="connsiteX48" fmla="*/ 3159660 w 5495454"/>
              <a:gd name="connsiteY48" fmla="*/ 2236206 h 3241156"/>
              <a:gd name="connsiteX49" fmla="*/ 3223034 w 5495454"/>
              <a:gd name="connsiteY49" fmla="*/ 2344847 h 3241156"/>
              <a:gd name="connsiteX50" fmla="*/ 3241141 w 5495454"/>
              <a:gd name="connsiteY50" fmla="*/ 2372008 h 3241156"/>
              <a:gd name="connsiteX51" fmla="*/ 3268301 w 5495454"/>
              <a:gd name="connsiteY51" fmla="*/ 2399168 h 3241156"/>
              <a:gd name="connsiteX52" fmla="*/ 3331676 w 5495454"/>
              <a:gd name="connsiteY52" fmla="*/ 2489703 h 3241156"/>
              <a:gd name="connsiteX53" fmla="*/ 3358836 w 5495454"/>
              <a:gd name="connsiteY53" fmla="*/ 2498756 h 3241156"/>
              <a:gd name="connsiteX54" fmla="*/ 3431264 w 5495454"/>
              <a:gd name="connsiteY54" fmla="*/ 2553077 h 3241156"/>
              <a:gd name="connsiteX55" fmla="*/ 3467478 w 5495454"/>
              <a:gd name="connsiteY55" fmla="*/ 2562130 h 3241156"/>
              <a:gd name="connsiteX56" fmla="*/ 3548959 w 5495454"/>
              <a:gd name="connsiteY56" fmla="*/ 2598344 h 3241156"/>
              <a:gd name="connsiteX57" fmla="*/ 3585173 w 5495454"/>
              <a:gd name="connsiteY57" fmla="*/ 2616451 h 3241156"/>
              <a:gd name="connsiteX58" fmla="*/ 3612333 w 5495454"/>
              <a:gd name="connsiteY58" fmla="*/ 2625505 h 3241156"/>
              <a:gd name="connsiteX59" fmla="*/ 3639493 w 5495454"/>
              <a:gd name="connsiteY59" fmla="*/ 2643611 h 3241156"/>
              <a:gd name="connsiteX60" fmla="*/ 3675707 w 5495454"/>
              <a:gd name="connsiteY60" fmla="*/ 2661718 h 3241156"/>
              <a:gd name="connsiteX61" fmla="*/ 3730028 w 5495454"/>
              <a:gd name="connsiteY61" fmla="*/ 2697932 h 3241156"/>
              <a:gd name="connsiteX62" fmla="*/ 3793402 w 5495454"/>
              <a:gd name="connsiteY62" fmla="*/ 2725093 h 3241156"/>
              <a:gd name="connsiteX63" fmla="*/ 3838670 w 5495454"/>
              <a:gd name="connsiteY63" fmla="*/ 2752253 h 3241156"/>
              <a:gd name="connsiteX64" fmla="*/ 3947311 w 5495454"/>
              <a:gd name="connsiteY64" fmla="*/ 2788467 h 3241156"/>
              <a:gd name="connsiteX65" fmla="*/ 4074060 w 5495454"/>
              <a:gd name="connsiteY65" fmla="*/ 2851841 h 3241156"/>
              <a:gd name="connsiteX66" fmla="*/ 4200808 w 5495454"/>
              <a:gd name="connsiteY66" fmla="*/ 2906162 h 3241156"/>
              <a:gd name="connsiteX67" fmla="*/ 4327557 w 5495454"/>
              <a:gd name="connsiteY67" fmla="*/ 2978590 h 3241156"/>
              <a:gd name="connsiteX68" fmla="*/ 4418091 w 5495454"/>
              <a:gd name="connsiteY68" fmla="*/ 3005750 h 3241156"/>
              <a:gd name="connsiteX69" fmla="*/ 4454305 w 5495454"/>
              <a:gd name="connsiteY69" fmla="*/ 3032911 h 3241156"/>
              <a:gd name="connsiteX70" fmla="*/ 4590107 w 5495454"/>
              <a:gd name="connsiteY70" fmla="*/ 3060071 h 3241156"/>
              <a:gd name="connsiteX71" fmla="*/ 4617268 w 5495454"/>
              <a:gd name="connsiteY71" fmla="*/ 3069124 h 3241156"/>
              <a:gd name="connsiteX72" fmla="*/ 4734963 w 5495454"/>
              <a:gd name="connsiteY72" fmla="*/ 3087231 h 3241156"/>
              <a:gd name="connsiteX73" fmla="*/ 4888872 w 5495454"/>
              <a:gd name="connsiteY73" fmla="*/ 3105338 h 3241156"/>
              <a:gd name="connsiteX74" fmla="*/ 4979406 w 5495454"/>
              <a:gd name="connsiteY74" fmla="*/ 3123445 h 3241156"/>
              <a:gd name="connsiteX75" fmla="*/ 5088048 w 5495454"/>
              <a:gd name="connsiteY75" fmla="*/ 3159659 h 3241156"/>
              <a:gd name="connsiteX76" fmla="*/ 5142369 w 5495454"/>
              <a:gd name="connsiteY76" fmla="*/ 3168712 h 3241156"/>
              <a:gd name="connsiteX77" fmla="*/ 5223850 w 5495454"/>
              <a:gd name="connsiteY77" fmla="*/ 3195873 h 3241156"/>
              <a:gd name="connsiteX78" fmla="*/ 5251010 w 5495454"/>
              <a:gd name="connsiteY78" fmla="*/ 3204926 h 3241156"/>
              <a:gd name="connsiteX79" fmla="*/ 5314384 w 5495454"/>
              <a:gd name="connsiteY79" fmla="*/ 3213980 h 3241156"/>
              <a:gd name="connsiteX80" fmla="*/ 5368705 w 5495454"/>
              <a:gd name="connsiteY80" fmla="*/ 3232087 h 3241156"/>
              <a:gd name="connsiteX81" fmla="*/ 5495454 w 5495454"/>
              <a:gd name="connsiteY81" fmla="*/ 3241140 h 32411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Lst>
            <a:rect l="l" t="t" r="r" b="b"/>
            <a:pathLst>
              <a:path w="5495454" h="3241156">
                <a:moveTo>
                  <a:pt x="0" y="0"/>
                </a:moveTo>
                <a:cubicBezTo>
                  <a:pt x="136533" y="27305"/>
                  <a:pt x="-33590" y="0"/>
                  <a:pt x="81481" y="0"/>
                </a:cubicBezTo>
                <a:cubicBezTo>
                  <a:pt x="232403" y="0"/>
                  <a:pt x="383264" y="6035"/>
                  <a:pt x="534155" y="9053"/>
                </a:cubicBezTo>
                <a:cubicBezTo>
                  <a:pt x="552262" y="15089"/>
                  <a:pt x="571405" y="18624"/>
                  <a:pt x="588476" y="27160"/>
                </a:cubicBezTo>
                <a:cubicBezTo>
                  <a:pt x="624828" y="45336"/>
                  <a:pt x="629496" y="48924"/>
                  <a:pt x="669957" y="63374"/>
                </a:cubicBezTo>
                <a:cubicBezTo>
                  <a:pt x="696919" y="73003"/>
                  <a:pt x="723060" y="86750"/>
                  <a:pt x="751438" y="90534"/>
                </a:cubicBezTo>
                <a:cubicBezTo>
                  <a:pt x="814328" y="98919"/>
                  <a:pt x="878187" y="96570"/>
                  <a:pt x="941561" y="99588"/>
                </a:cubicBezTo>
                <a:cubicBezTo>
                  <a:pt x="1018963" y="125389"/>
                  <a:pt x="976942" y="115328"/>
                  <a:pt x="1068309" y="126748"/>
                </a:cubicBezTo>
                <a:cubicBezTo>
                  <a:pt x="1080380" y="132784"/>
                  <a:pt x="1091886" y="140116"/>
                  <a:pt x="1104523" y="144855"/>
                </a:cubicBezTo>
                <a:cubicBezTo>
                  <a:pt x="1126136" y="152960"/>
                  <a:pt x="1176276" y="159832"/>
                  <a:pt x="1195058" y="162962"/>
                </a:cubicBezTo>
                <a:lnTo>
                  <a:pt x="1249379" y="181069"/>
                </a:lnTo>
                <a:cubicBezTo>
                  <a:pt x="1277062" y="190297"/>
                  <a:pt x="1289878" y="195815"/>
                  <a:pt x="1321806" y="199176"/>
                </a:cubicBezTo>
                <a:cubicBezTo>
                  <a:pt x="1363931" y="203610"/>
                  <a:pt x="1406305" y="205211"/>
                  <a:pt x="1448555" y="208229"/>
                </a:cubicBezTo>
                <a:cubicBezTo>
                  <a:pt x="1487975" y="227939"/>
                  <a:pt x="1499755" y="231957"/>
                  <a:pt x="1539089" y="262550"/>
                </a:cubicBezTo>
                <a:lnTo>
                  <a:pt x="1620571" y="325924"/>
                </a:lnTo>
                <a:cubicBezTo>
                  <a:pt x="1653572" y="375427"/>
                  <a:pt x="1619757" y="334436"/>
                  <a:pt x="1674891" y="371192"/>
                </a:cubicBezTo>
                <a:cubicBezTo>
                  <a:pt x="1748696" y="420395"/>
                  <a:pt x="1691414" y="397825"/>
                  <a:pt x="1747319" y="416459"/>
                </a:cubicBezTo>
                <a:cubicBezTo>
                  <a:pt x="1825165" y="468355"/>
                  <a:pt x="1726669" y="406133"/>
                  <a:pt x="1801640" y="443619"/>
                </a:cubicBezTo>
                <a:cubicBezTo>
                  <a:pt x="1811372" y="448485"/>
                  <a:pt x="1818697" y="457685"/>
                  <a:pt x="1828800" y="461726"/>
                </a:cubicBezTo>
                <a:cubicBezTo>
                  <a:pt x="1992400" y="527166"/>
                  <a:pt x="1818929" y="443209"/>
                  <a:pt x="1928388" y="497940"/>
                </a:cubicBezTo>
                <a:cubicBezTo>
                  <a:pt x="1934424" y="506994"/>
                  <a:pt x="1938136" y="518135"/>
                  <a:pt x="1946495" y="525101"/>
                </a:cubicBezTo>
                <a:cubicBezTo>
                  <a:pt x="1956863" y="533741"/>
                  <a:pt x="1970991" y="536512"/>
                  <a:pt x="1982709" y="543208"/>
                </a:cubicBezTo>
                <a:cubicBezTo>
                  <a:pt x="1992156" y="548606"/>
                  <a:pt x="2001681" y="554149"/>
                  <a:pt x="2009870" y="561314"/>
                </a:cubicBezTo>
                <a:cubicBezTo>
                  <a:pt x="2025930" y="575366"/>
                  <a:pt x="2039078" y="592530"/>
                  <a:pt x="2055137" y="606582"/>
                </a:cubicBezTo>
                <a:cubicBezTo>
                  <a:pt x="2063326" y="613747"/>
                  <a:pt x="2074036" y="617608"/>
                  <a:pt x="2082297" y="624689"/>
                </a:cubicBezTo>
                <a:cubicBezTo>
                  <a:pt x="2125477" y="661701"/>
                  <a:pt x="2119777" y="665297"/>
                  <a:pt x="2154725" y="715223"/>
                </a:cubicBezTo>
                <a:cubicBezTo>
                  <a:pt x="2163378" y="727584"/>
                  <a:pt x="2172832" y="739366"/>
                  <a:pt x="2181885" y="751437"/>
                </a:cubicBezTo>
                <a:cubicBezTo>
                  <a:pt x="2188926" y="772559"/>
                  <a:pt x="2199574" y="806274"/>
                  <a:pt x="2209046" y="823865"/>
                </a:cubicBezTo>
                <a:cubicBezTo>
                  <a:pt x="2244239" y="889223"/>
                  <a:pt x="2249747" y="879605"/>
                  <a:pt x="2272420" y="932507"/>
                </a:cubicBezTo>
                <a:cubicBezTo>
                  <a:pt x="2276179" y="941278"/>
                  <a:pt x="2277840" y="950843"/>
                  <a:pt x="2281474" y="959667"/>
                </a:cubicBezTo>
                <a:cubicBezTo>
                  <a:pt x="2298976" y="1002171"/>
                  <a:pt x="2319654" y="1043376"/>
                  <a:pt x="2335794" y="1086415"/>
                </a:cubicBezTo>
                <a:cubicBezTo>
                  <a:pt x="2344848" y="1110558"/>
                  <a:pt x="2352285" y="1135370"/>
                  <a:pt x="2362955" y="1158843"/>
                </a:cubicBezTo>
                <a:cubicBezTo>
                  <a:pt x="2367458" y="1168749"/>
                  <a:pt x="2376643" y="1176061"/>
                  <a:pt x="2381062" y="1186004"/>
                </a:cubicBezTo>
                <a:cubicBezTo>
                  <a:pt x="2388814" y="1203445"/>
                  <a:pt x="2387160" y="1225489"/>
                  <a:pt x="2399169" y="1240324"/>
                </a:cubicBezTo>
                <a:cubicBezTo>
                  <a:pt x="2439449" y="1290081"/>
                  <a:pt x="2499461" y="1322860"/>
                  <a:pt x="2534971" y="1376126"/>
                </a:cubicBezTo>
                <a:cubicBezTo>
                  <a:pt x="2578286" y="1441101"/>
                  <a:pt x="2555796" y="1415059"/>
                  <a:pt x="2598345" y="1457608"/>
                </a:cubicBezTo>
                <a:cubicBezTo>
                  <a:pt x="2621100" y="1525875"/>
                  <a:pt x="2590405" y="1441728"/>
                  <a:pt x="2625505" y="1511928"/>
                </a:cubicBezTo>
                <a:cubicBezTo>
                  <a:pt x="2632773" y="1526464"/>
                  <a:pt x="2634999" y="1543415"/>
                  <a:pt x="2643612" y="1557196"/>
                </a:cubicBezTo>
                <a:cubicBezTo>
                  <a:pt x="2650398" y="1568053"/>
                  <a:pt x="2662912" y="1574249"/>
                  <a:pt x="2670773" y="1584356"/>
                </a:cubicBezTo>
                <a:cubicBezTo>
                  <a:pt x="2736613" y="1669007"/>
                  <a:pt x="2679189" y="1608943"/>
                  <a:pt x="2734147" y="1674891"/>
                </a:cubicBezTo>
                <a:cubicBezTo>
                  <a:pt x="2914069" y="1890796"/>
                  <a:pt x="2695265" y="1625488"/>
                  <a:pt x="2851842" y="1801639"/>
                </a:cubicBezTo>
                <a:cubicBezTo>
                  <a:pt x="2859071" y="1809772"/>
                  <a:pt x="2863269" y="1820211"/>
                  <a:pt x="2869949" y="1828800"/>
                </a:cubicBezTo>
                <a:cubicBezTo>
                  <a:pt x="2907372" y="1876915"/>
                  <a:pt x="2907264" y="1875168"/>
                  <a:pt x="2942377" y="1910281"/>
                </a:cubicBezTo>
                <a:cubicBezTo>
                  <a:pt x="2971363" y="1997245"/>
                  <a:pt x="2948765" y="1949536"/>
                  <a:pt x="3023858" y="2046083"/>
                </a:cubicBezTo>
                <a:lnTo>
                  <a:pt x="3023858" y="2046083"/>
                </a:lnTo>
                <a:cubicBezTo>
                  <a:pt x="3032911" y="2064190"/>
                  <a:pt x="3039789" y="2083560"/>
                  <a:pt x="3051018" y="2100404"/>
                </a:cubicBezTo>
                <a:cubicBezTo>
                  <a:pt x="3058120" y="2111057"/>
                  <a:pt x="3069982" y="2117728"/>
                  <a:pt x="3078179" y="2127564"/>
                </a:cubicBezTo>
                <a:cubicBezTo>
                  <a:pt x="3141209" y="2203199"/>
                  <a:pt x="3044084" y="2102523"/>
                  <a:pt x="3123446" y="2181885"/>
                </a:cubicBezTo>
                <a:cubicBezTo>
                  <a:pt x="3144971" y="2246464"/>
                  <a:pt x="3114449" y="2168390"/>
                  <a:pt x="3159660" y="2236206"/>
                </a:cubicBezTo>
                <a:cubicBezTo>
                  <a:pt x="3182916" y="2271089"/>
                  <a:pt x="3201464" y="2308897"/>
                  <a:pt x="3223034" y="2344847"/>
                </a:cubicBezTo>
                <a:cubicBezTo>
                  <a:pt x="3228632" y="2354177"/>
                  <a:pt x="3233447" y="2364314"/>
                  <a:pt x="3241141" y="2372008"/>
                </a:cubicBezTo>
                <a:cubicBezTo>
                  <a:pt x="3250194" y="2381061"/>
                  <a:pt x="3260441" y="2389062"/>
                  <a:pt x="3268301" y="2399168"/>
                </a:cubicBezTo>
                <a:cubicBezTo>
                  <a:pt x="3269898" y="2401221"/>
                  <a:pt x="3321264" y="2481027"/>
                  <a:pt x="3331676" y="2489703"/>
                </a:cubicBezTo>
                <a:cubicBezTo>
                  <a:pt x="3339007" y="2495812"/>
                  <a:pt x="3349783" y="2495738"/>
                  <a:pt x="3358836" y="2498756"/>
                </a:cubicBezTo>
                <a:cubicBezTo>
                  <a:pt x="3386980" y="2526900"/>
                  <a:pt x="3390767" y="2535078"/>
                  <a:pt x="3431264" y="2553077"/>
                </a:cubicBezTo>
                <a:cubicBezTo>
                  <a:pt x="3442634" y="2558130"/>
                  <a:pt x="3455407" y="2559112"/>
                  <a:pt x="3467478" y="2562130"/>
                </a:cubicBezTo>
                <a:cubicBezTo>
                  <a:pt x="3547368" y="2615391"/>
                  <a:pt x="3419677" y="2533703"/>
                  <a:pt x="3548959" y="2598344"/>
                </a:cubicBezTo>
                <a:cubicBezTo>
                  <a:pt x="3561030" y="2604380"/>
                  <a:pt x="3572768" y="2611134"/>
                  <a:pt x="3585173" y="2616451"/>
                </a:cubicBezTo>
                <a:cubicBezTo>
                  <a:pt x="3593944" y="2620210"/>
                  <a:pt x="3603797" y="2621237"/>
                  <a:pt x="3612333" y="2625505"/>
                </a:cubicBezTo>
                <a:cubicBezTo>
                  <a:pt x="3622065" y="2630371"/>
                  <a:pt x="3630046" y="2638213"/>
                  <a:pt x="3639493" y="2643611"/>
                </a:cubicBezTo>
                <a:cubicBezTo>
                  <a:pt x="3651211" y="2650307"/>
                  <a:pt x="3664134" y="2654774"/>
                  <a:pt x="3675707" y="2661718"/>
                </a:cubicBezTo>
                <a:cubicBezTo>
                  <a:pt x="3694368" y="2672914"/>
                  <a:pt x="3710867" y="2687615"/>
                  <a:pt x="3730028" y="2697932"/>
                </a:cubicBezTo>
                <a:cubicBezTo>
                  <a:pt x="3750264" y="2708828"/>
                  <a:pt x="3772845" y="2714815"/>
                  <a:pt x="3793402" y="2725093"/>
                </a:cubicBezTo>
                <a:cubicBezTo>
                  <a:pt x="3809141" y="2732963"/>
                  <a:pt x="3822399" y="2745553"/>
                  <a:pt x="3838670" y="2752253"/>
                </a:cubicBezTo>
                <a:cubicBezTo>
                  <a:pt x="3873967" y="2766787"/>
                  <a:pt x="3913168" y="2771396"/>
                  <a:pt x="3947311" y="2788467"/>
                </a:cubicBezTo>
                <a:cubicBezTo>
                  <a:pt x="3989561" y="2809592"/>
                  <a:pt x="4030643" y="2833234"/>
                  <a:pt x="4074060" y="2851841"/>
                </a:cubicBezTo>
                <a:cubicBezTo>
                  <a:pt x="4116309" y="2869948"/>
                  <a:pt x="4164035" y="2878583"/>
                  <a:pt x="4200808" y="2906162"/>
                </a:cubicBezTo>
                <a:cubicBezTo>
                  <a:pt x="4250721" y="2943596"/>
                  <a:pt x="4253251" y="2948868"/>
                  <a:pt x="4327557" y="2978590"/>
                </a:cubicBezTo>
                <a:cubicBezTo>
                  <a:pt x="4356810" y="2990291"/>
                  <a:pt x="4387913" y="2996697"/>
                  <a:pt x="4418091" y="3005750"/>
                </a:cubicBezTo>
                <a:cubicBezTo>
                  <a:pt x="4430162" y="3014804"/>
                  <a:pt x="4440376" y="3027107"/>
                  <a:pt x="4454305" y="3032911"/>
                </a:cubicBezTo>
                <a:cubicBezTo>
                  <a:pt x="4490741" y="3048093"/>
                  <a:pt x="4550712" y="3054443"/>
                  <a:pt x="4590107" y="3060071"/>
                </a:cubicBezTo>
                <a:cubicBezTo>
                  <a:pt x="4599161" y="3063089"/>
                  <a:pt x="4608010" y="3066809"/>
                  <a:pt x="4617268" y="3069124"/>
                </a:cubicBezTo>
                <a:cubicBezTo>
                  <a:pt x="4658752" y="3079495"/>
                  <a:pt x="4690971" y="3081732"/>
                  <a:pt x="4734963" y="3087231"/>
                </a:cubicBezTo>
                <a:cubicBezTo>
                  <a:pt x="4810200" y="3112312"/>
                  <a:pt x="4717567" y="3083925"/>
                  <a:pt x="4888872" y="3105338"/>
                </a:cubicBezTo>
                <a:cubicBezTo>
                  <a:pt x="4919410" y="3109155"/>
                  <a:pt x="4950210" y="3113713"/>
                  <a:pt x="4979406" y="3123445"/>
                </a:cubicBezTo>
                <a:cubicBezTo>
                  <a:pt x="5015620" y="3135516"/>
                  <a:pt x="5050394" y="3153384"/>
                  <a:pt x="5088048" y="3159659"/>
                </a:cubicBezTo>
                <a:lnTo>
                  <a:pt x="5142369" y="3168712"/>
                </a:lnTo>
                <a:lnTo>
                  <a:pt x="5223850" y="3195873"/>
                </a:lnTo>
                <a:cubicBezTo>
                  <a:pt x="5232903" y="3198891"/>
                  <a:pt x="5241563" y="3203576"/>
                  <a:pt x="5251010" y="3204926"/>
                </a:cubicBezTo>
                <a:lnTo>
                  <a:pt x="5314384" y="3213980"/>
                </a:lnTo>
                <a:cubicBezTo>
                  <a:pt x="5332491" y="3220016"/>
                  <a:pt x="5349909" y="3228770"/>
                  <a:pt x="5368705" y="3232087"/>
                </a:cubicBezTo>
                <a:cubicBezTo>
                  <a:pt x="5424651" y="3241960"/>
                  <a:pt x="5449263" y="3241140"/>
                  <a:pt x="5495454" y="324114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34254134"/>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1436</Words>
  <Application>Microsoft Office PowerPoint</Application>
  <PresentationFormat>Bildschirmpräsentation (4:3)</PresentationFormat>
  <Paragraphs>169</Paragraphs>
  <Slides>16</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16</vt:i4>
      </vt:variant>
    </vt:vector>
  </HeadingPairs>
  <TitlesOfParts>
    <vt:vector size="20" baseType="lpstr">
      <vt:lpstr>Arial</vt:lpstr>
      <vt:lpstr>Calibri</vt:lpstr>
      <vt:lpstr>Wingdings</vt:lpstr>
      <vt:lpstr>Larissa</vt:lpstr>
      <vt:lpstr>Sozioökologische Transformation Ein ökonomisches Konzept für  den Green New Deal</vt:lpstr>
      <vt:lpstr>Worum geht es? </vt:lpstr>
      <vt:lpstr>1. Welche Umweltprobleme?</vt:lpstr>
      <vt:lpstr>2. Prinzip: Umweltkompatibilität – industrielle Ökologie</vt:lpstr>
      <vt:lpstr>3. Selektion von Innovationen</vt:lpstr>
      <vt:lpstr>Neuer Entwicklungspfad: Veränderung der Entwicklungsrichtung durch Änderung der Selektionsprozesse</vt:lpstr>
      <vt:lpstr>4. Veränderung der Selektionsprozesse durch Bewirtschaftung von Ressourcen</vt:lpstr>
      <vt:lpstr>Beispiel: Reduktionspfade CO2 global von 35.000 Mio. t/Jahr (2011) auf Null im Jahre 2100</vt:lpstr>
      <vt:lpstr>Alternative Pfade. Auch Korrekturen im Verlauf nötig</vt:lpstr>
      <vt:lpstr>Ökokapital-Verwertungsgesellschaft</vt:lpstr>
      <vt:lpstr>5. Finanzierung  Zweite Komponente der Regulation:  Kreditprogramm für Innovationen und Investitionen</vt:lpstr>
      <vt:lpstr>Wie Finanzieren ?</vt:lpstr>
      <vt:lpstr>Finanzierungsfelder</vt:lpstr>
      <vt:lpstr>Kreditprogramm Beispiel: Europäische Investitionsbank</vt:lpstr>
      <vt:lpstr>PowerPoint-Präsentation</vt:lpstr>
      <vt:lpstr>Regional, national, global?</vt:lpstr>
    </vt:vector>
  </TitlesOfParts>
  <Company>Thünen-Institut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Rainer Land</dc:creator>
  <cp:lastModifiedBy>Rainer Land</cp:lastModifiedBy>
  <cp:revision>138</cp:revision>
  <cp:lastPrinted>2016-10-03T09:52:59Z</cp:lastPrinted>
  <dcterms:created xsi:type="dcterms:W3CDTF">2013-09-26T06:47:33Z</dcterms:created>
  <dcterms:modified xsi:type="dcterms:W3CDTF">2016-11-08T08:43:56Z</dcterms:modified>
</cp:coreProperties>
</file>