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9" r:id="rId2"/>
    <p:sldId id="274" r:id="rId3"/>
    <p:sldId id="267" r:id="rId4"/>
    <p:sldId id="285" r:id="rId5"/>
    <p:sldId id="268" r:id="rId6"/>
    <p:sldId id="279" r:id="rId7"/>
    <p:sldId id="272" r:id="rId8"/>
    <p:sldId id="270" r:id="rId9"/>
    <p:sldId id="273" r:id="rId10"/>
    <p:sldId id="271" r:id="rId11"/>
    <p:sldId id="275" r:id="rId12"/>
    <p:sldId id="276" r:id="rId13"/>
    <p:sldId id="287" r:id="rId14"/>
    <p:sldId id="277" r:id="rId15"/>
    <p:sldId id="278" r:id="rId16"/>
    <p:sldId id="280" r:id="rId17"/>
    <p:sldId id="281" r:id="rId18"/>
    <p:sldId id="282" r:id="rId19"/>
    <p:sldId id="283" r:id="rId20"/>
    <p:sldId id="284" r:id="rId21"/>
    <p:sldId id="288" r:id="rId22"/>
    <p:sldId id="286" r:id="rId23"/>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112" d="100"/>
          <a:sy n="112" d="100"/>
        </p:scale>
        <p:origin x="474" y="10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e-DE"/>
              <a:t>Titelmasterformat durch Klicken bearbeiten</a:t>
            </a:r>
          </a:p>
        </p:txBody>
      </p:sp>
      <p:sp>
        <p:nvSpPr>
          <p:cNvPr id="3" name="Unt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fld id="{6279BFFA-9E75-4471-A25E-3467CAD15D90}" type="datetimeFigureOut">
              <a:rPr lang="de-DE" smtClean="0"/>
              <a:t>28.02.2018</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B8CF5A08-2477-41D2-B4E8-9B06EC6D5FB6}" type="slidenum">
              <a:rPr lang="de-DE" smtClean="0"/>
              <a:t>‹Nr.›</a:t>
            </a:fld>
            <a:endParaRPr lang="de-DE"/>
          </a:p>
        </p:txBody>
      </p:sp>
    </p:spTree>
    <p:extLst>
      <p:ext uri="{BB962C8B-B14F-4D97-AF65-F5344CB8AC3E}">
        <p14:creationId xmlns:p14="http://schemas.microsoft.com/office/powerpoint/2010/main" val="38337441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6279BFFA-9E75-4471-A25E-3467CAD15D90}" type="datetimeFigureOut">
              <a:rPr lang="de-DE" smtClean="0"/>
              <a:t>28.02.2018</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B8CF5A08-2477-41D2-B4E8-9B06EC6D5FB6}" type="slidenum">
              <a:rPr lang="de-DE" smtClean="0"/>
              <a:t>‹Nr.›</a:t>
            </a:fld>
            <a:endParaRPr lang="de-DE"/>
          </a:p>
        </p:txBody>
      </p:sp>
    </p:spTree>
    <p:extLst>
      <p:ext uri="{BB962C8B-B14F-4D97-AF65-F5344CB8AC3E}">
        <p14:creationId xmlns:p14="http://schemas.microsoft.com/office/powerpoint/2010/main" val="18024283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0" y="365125"/>
            <a:ext cx="2628900" cy="5811838"/>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838200" y="365125"/>
            <a:ext cx="7734300" cy="5811838"/>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6279BFFA-9E75-4471-A25E-3467CAD15D90}" type="datetimeFigureOut">
              <a:rPr lang="de-DE" smtClean="0"/>
              <a:t>28.02.2018</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B8CF5A08-2477-41D2-B4E8-9B06EC6D5FB6}" type="slidenum">
              <a:rPr lang="de-DE" smtClean="0"/>
              <a:t>‹Nr.›</a:t>
            </a:fld>
            <a:endParaRPr lang="de-DE"/>
          </a:p>
        </p:txBody>
      </p:sp>
    </p:spTree>
    <p:extLst>
      <p:ext uri="{BB962C8B-B14F-4D97-AF65-F5344CB8AC3E}">
        <p14:creationId xmlns:p14="http://schemas.microsoft.com/office/powerpoint/2010/main" val="1768537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6279BFFA-9E75-4471-A25E-3467CAD15D90}" type="datetimeFigureOut">
              <a:rPr lang="de-DE" smtClean="0"/>
              <a:t>28.02.2018</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B8CF5A08-2477-41D2-B4E8-9B06EC6D5FB6}" type="slidenum">
              <a:rPr lang="de-DE" smtClean="0"/>
              <a:t>‹Nr.›</a:t>
            </a:fld>
            <a:endParaRPr lang="de-DE"/>
          </a:p>
        </p:txBody>
      </p:sp>
    </p:spTree>
    <p:extLst>
      <p:ext uri="{BB962C8B-B14F-4D97-AF65-F5344CB8AC3E}">
        <p14:creationId xmlns:p14="http://schemas.microsoft.com/office/powerpoint/2010/main" val="35389530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e-DE"/>
              <a:t>Titelmasterformat durch Klicken bearbeiten</a:t>
            </a:r>
          </a:p>
        </p:txBody>
      </p:sp>
      <p:sp>
        <p:nvSpPr>
          <p:cNvPr id="3" name="Textplatzhalt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Textmasterformat bearbeiten</a:t>
            </a:r>
          </a:p>
        </p:txBody>
      </p:sp>
      <p:sp>
        <p:nvSpPr>
          <p:cNvPr id="4" name="Datumsplatzhalter 3"/>
          <p:cNvSpPr>
            <a:spLocks noGrp="1"/>
          </p:cNvSpPr>
          <p:nvPr>
            <p:ph type="dt" sz="half" idx="10"/>
          </p:nvPr>
        </p:nvSpPr>
        <p:spPr/>
        <p:txBody>
          <a:bodyPr/>
          <a:lstStyle/>
          <a:p>
            <a:fld id="{6279BFFA-9E75-4471-A25E-3467CAD15D90}" type="datetimeFigureOut">
              <a:rPr lang="de-DE" smtClean="0"/>
              <a:t>28.02.2018</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B8CF5A08-2477-41D2-B4E8-9B06EC6D5FB6}" type="slidenum">
              <a:rPr lang="de-DE" smtClean="0"/>
              <a:t>‹Nr.›</a:t>
            </a:fld>
            <a:endParaRPr lang="de-DE"/>
          </a:p>
        </p:txBody>
      </p:sp>
    </p:spTree>
    <p:extLst>
      <p:ext uri="{BB962C8B-B14F-4D97-AF65-F5344CB8AC3E}">
        <p14:creationId xmlns:p14="http://schemas.microsoft.com/office/powerpoint/2010/main" val="26119196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838200" y="1825625"/>
            <a:ext cx="5181600" cy="435133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6172200" y="1825625"/>
            <a:ext cx="5181600" cy="435133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fld id="{6279BFFA-9E75-4471-A25E-3467CAD15D90}" type="datetimeFigureOut">
              <a:rPr lang="de-DE" smtClean="0"/>
              <a:t>28.02.2018</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B8CF5A08-2477-41D2-B4E8-9B06EC6D5FB6}" type="slidenum">
              <a:rPr lang="de-DE" smtClean="0"/>
              <a:t>‹Nr.›</a:t>
            </a:fld>
            <a:endParaRPr lang="de-DE"/>
          </a:p>
        </p:txBody>
      </p:sp>
    </p:spTree>
    <p:extLst>
      <p:ext uri="{BB962C8B-B14F-4D97-AF65-F5344CB8AC3E}">
        <p14:creationId xmlns:p14="http://schemas.microsoft.com/office/powerpoint/2010/main" val="20095542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e-DE"/>
              <a:t>Titelmasterformat durch Klicken bearbeiten</a:t>
            </a:r>
          </a:p>
        </p:txBody>
      </p:sp>
      <p:sp>
        <p:nvSpPr>
          <p:cNvPr id="3" name="Textplatzhalt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839788" y="2505075"/>
            <a:ext cx="5157787" cy="36845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6172200" y="2505075"/>
            <a:ext cx="5183188" cy="36845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fld id="{6279BFFA-9E75-4471-A25E-3467CAD15D90}" type="datetimeFigureOut">
              <a:rPr lang="de-DE" smtClean="0"/>
              <a:t>28.02.2018</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B8CF5A08-2477-41D2-B4E8-9B06EC6D5FB6}" type="slidenum">
              <a:rPr lang="de-DE" smtClean="0"/>
              <a:t>‹Nr.›</a:t>
            </a:fld>
            <a:endParaRPr lang="de-DE"/>
          </a:p>
        </p:txBody>
      </p:sp>
    </p:spTree>
    <p:extLst>
      <p:ext uri="{BB962C8B-B14F-4D97-AF65-F5344CB8AC3E}">
        <p14:creationId xmlns:p14="http://schemas.microsoft.com/office/powerpoint/2010/main" val="41709579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fld id="{6279BFFA-9E75-4471-A25E-3467CAD15D90}" type="datetimeFigureOut">
              <a:rPr lang="de-DE" smtClean="0"/>
              <a:t>28.02.2018</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B8CF5A08-2477-41D2-B4E8-9B06EC6D5FB6}" type="slidenum">
              <a:rPr lang="de-DE" smtClean="0"/>
              <a:t>‹Nr.›</a:t>
            </a:fld>
            <a:endParaRPr lang="de-DE"/>
          </a:p>
        </p:txBody>
      </p:sp>
    </p:spTree>
    <p:extLst>
      <p:ext uri="{BB962C8B-B14F-4D97-AF65-F5344CB8AC3E}">
        <p14:creationId xmlns:p14="http://schemas.microsoft.com/office/powerpoint/2010/main" val="3873155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6279BFFA-9E75-4471-A25E-3467CAD15D90}" type="datetimeFigureOut">
              <a:rPr lang="de-DE" smtClean="0"/>
              <a:t>28.02.2018</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B8CF5A08-2477-41D2-B4E8-9B06EC6D5FB6}" type="slidenum">
              <a:rPr lang="de-DE" smtClean="0"/>
              <a:t>‹Nr.›</a:t>
            </a:fld>
            <a:endParaRPr lang="de-DE"/>
          </a:p>
        </p:txBody>
      </p:sp>
    </p:spTree>
    <p:extLst>
      <p:ext uri="{BB962C8B-B14F-4D97-AF65-F5344CB8AC3E}">
        <p14:creationId xmlns:p14="http://schemas.microsoft.com/office/powerpoint/2010/main" val="41453533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p>
        </p:txBody>
      </p:sp>
      <p:sp>
        <p:nvSpPr>
          <p:cNvPr id="3" name="Inhaltsplatzhalt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Textmasterformat bearbeiten</a:t>
            </a:r>
          </a:p>
        </p:txBody>
      </p:sp>
      <p:sp>
        <p:nvSpPr>
          <p:cNvPr id="5" name="Datumsplatzhalter 4"/>
          <p:cNvSpPr>
            <a:spLocks noGrp="1"/>
          </p:cNvSpPr>
          <p:nvPr>
            <p:ph type="dt" sz="half" idx="10"/>
          </p:nvPr>
        </p:nvSpPr>
        <p:spPr/>
        <p:txBody>
          <a:bodyPr/>
          <a:lstStyle/>
          <a:p>
            <a:fld id="{6279BFFA-9E75-4471-A25E-3467CAD15D90}" type="datetimeFigureOut">
              <a:rPr lang="de-DE" smtClean="0"/>
              <a:t>28.02.2018</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B8CF5A08-2477-41D2-B4E8-9B06EC6D5FB6}" type="slidenum">
              <a:rPr lang="de-DE" smtClean="0"/>
              <a:t>‹Nr.›</a:t>
            </a:fld>
            <a:endParaRPr lang="de-DE"/>
          </a:p>
        </p:txBody>
      </p:sp>
    </p:spTree>
    <p:extLst>
      <p:ext uri="{BB962C8B-B14F-4D97-AF65-F5344CB8AC3E}">
        <p14:creationId xmlns:p14="http://schemas.microsoft.com/office/powerpoint/2010/main" val="21799911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p>
        </p:txBody>
      </p:sp>
      <p:sp>
        <p:nvSpPr>
          <p:cNvPr id="3" name="Bildplatzhalt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Textmasterformat bearbeiten</a:t>
            </a:r>
          </a:p>
        </p:txBody>
      </p:sp>
      <p:sp>
        <p:nvSpPr>
          <p:cNvPr id="5" name="Datumsplatzhalter 4"/>
          <p:cNvSpPr>
            <a:spLocks noGrp="1"/>
          </p:cNvSpPr>
          <p:nvPr>
            <p:ph type="dt" sz="half" idx="10"/>
          </p:nvPr>
        </p:nvSpPr>
        <p:spPr/>
        <p:txBody>
          <a:bodyPr/>
          <a:lstStyle/>
          <a:p>
            <a:fld id="{6279BFFA-9E75-4471-A25E-3467CAD15D90}" type="datetimeFigureOut">
              <a:rPr lang="de-DE" smtClean="0"/>
              <a:t>28.02.2018</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B8CF5A08-2477-41D2-B4E8-9B06EC6D5FB6}" type="slidenum">
              <a:rPr lang="de-DE" smtClean="0"/>
              <a:t>‹Nr.›</a:t>
            </a:fld>
            <a:endParaRPr lang="de-DE"/>
          </a:p>
        </p:txBody>
      </p:sp>
    </p:spTree>
    <p:extLst>
      <p:ext uri="{BB962C8B-B14F-4D97-AF65-F5344CB8AC3E}">
        <p14:creationId xmlns:p14="http://schemas.microsoft.com/office/powerpoint/2010/main" val="16402213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79BFFA-9E75-4471-A25E-3467CAD15D90}" type="datetimeFigureOut">
              <a:rPr lang="de-DE" smtClean="0"/>
              <a:t>28.02.2018</a:t>
            </a:fld>
            <a:endParaRPr lang="de-DE"/>
          </a:p>
        </p:txBody>
      </p:sp>
      <p:sp>
        <p:nvSpPr>
          <p:cNvPr id="5" name="Fußzeilenplatzhalt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CF5A08-2477-41D2-B4E8-9B06EC6D5FB6}" type="slidenum">
              <a:rPr lang="de-DE" smtClean="0"/>
              <a:t>‹Nr.›</a:t>
            </a:fld>
            <a:endParaRPr lang="de-DE"/>
          </a:p>
        </p:txBody>
      </p:sp>
    </p:spTree>
    <p:extLst>
      <p:ext uri="{BB962C8B-B14F-4D97-AF65-F5344CB8AC3E}">
        <p14:creationId xmlns:p14="http://schemas.microsoft.com/office/powerpoint/2010/main" val="14577323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rla-texte.de/" TargetMode="Externa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4.emf"/><Relationship Id="rId4" Type="http://schemas.openxmlformats.org/officeDocument/2006/relationships/image" Target="../media/image13.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E2CFA100-4203-4772-A131-A0297E8465D1}"/>
              </a:ext>
            </a:extLst>
          </p:cNvPr>
          <p:cNvSpPr>
            <a:spLocks noGrp="1"/>
          </p:cNvSpPr>
          <p:nvPr>
            <p:ph type="ctrTitle"/>
          </p:nvPr>
        </p:nvSpPr>
        <p:spPr>
          <a:xfrm>
            <a:off x="5511355" y="304830"/>
            <a:ext cx="6392254" cy="5680089"/>
          </a:xfrm>
        </p:spPr>
        <p:txBody>
          <a:bodyPr anchor="t">
            <a:noAutofit/>
          </a:bodyPr>
          <a:lstStyle/>
          <a:p>
            <a:r>
              <a:rPr lang="de-DE" sz="3600" b="1" dirty="0"/>
              <a:t>Überschüsse und Defizite in den Handelsbilanzen </a:t>
            </a:r>
            <a:br>
              <a:rPr lang="de-DE" sz="3600" b="1" dirty="0"/>
            </a:br>
            <a:r>
              <a:rPr lang="de-DE" sz="3600" b="1" dirty="0"/>
              <a:t>zerstören die Eurozone </a:t>
            </a:r>
            <a:br>
              <a:rPr lang="de-DE" sz="3600" b="1" dirty="0"/>
            </a:br>
            <a:r>
              <a:rPr lang="de-DE" sz="3600" b="1" dirty="0"/>
              <a:t>und gefährden die Europäische Union</a:t>
            </a:r>
            <a:br>
              <a:rPr lang="de-DE" sz="3600" dirty="0"/>
            </a:br>
            <a:br>
              <a:rPr lang="de-DE" sz="3600" dirty="0"/>
            </a:br>
            <a:r>
              <a:rPr lang="de-DE" sz="3600" dirty="0"/>
              <a:t>Rainer Land </a:t>
            </a:r>
            <a:br>
              <a:rPr lang="de-DE" sz="3600" dirty="0"/>
            </a:br>
            <a:br>
              <a:rPr lang="de-DE" sz="3600" dirty="0"/>
            </a:br>
            <a:br>
              <a:rPr lang="de-DE" sz="3600" dirty="0"/>
            </a:br>
            <a:r>
              <a:rPr lang="de-DE" sz="2800" dirty="0">
                <a:solidFill>
                  <a:srgbClr val="0070C0"/>
                </a:solidFill>
                <a:hlinkClick r:id="rId3"/>
              </a:rPr>
              <a:t>http://www.rla-texte.de/</a:t>
            </a:r>
            <a:br>
              <a:rPr lang="de-DE" sz="2800" dirty="0">
                <a:solidFill>
                  <a:srgbClr val="0070C0"/>
                </a:solidFill>
                <a:hlinkClick r:id="rId3"/>
              </a:rPr>
            </a:br>
            <a:endParaRPr lang="de-DE" sz="3600" dirty="0">
              <a:solidFill>
                <a:srgbClr val="0070C0"/>
              </a:solidFill>
            </a:endParaRPr>
          </a:p>
        </p:txBody>
      </p:sp>
      <p:graphicFrame>
        <p:nvGraphicFramePr>
          <p:cNvPr id="6" name="Objekt 5">
            <a:extLst>
              <a:ext uri="{FF2B5EF4-FFF2-40B4-BE49-F238E27FC236}">
                <a16:creationId xmlns:a16="http://schemas.microsoft.com/office/drawing/2014/main" id="{848B3BF7-1CA5-4D5E-93C8-B1FED97DB8EA}"/>
              </a:ext>
            </a:extLst>
          </p:cNvPr>
          <p:cNvGraphicFramePr>
            <a:graphicFrameLocks noChangeAspect="1"/>
          </p:cNvGraphicFramePr>
          <p:nvPr>
            <p:extLst>
              <p:ext uri="{D42A27DB-BD31-4B8C-83A1-F6EECF244321}">
                <p14:modId xmlns:p14="http://schemas.microsoft.com/office/powerpoint/2010/main" val="3353977281"/>
              </p:ext>
            </p:extLst>
          </p:nvPr>
        </p:nvGraphicFramePr>
        <p:xfrm>
          <a:off x="288391" y="284875"/>
          <a:ext cx="4181475" cy="6210300"/>
        </p:xfrm>
        <a:graphic>
          <a:graphicData uri="http://schemas.openxmlformats.org/presentationml/2006/ole">
            <mc:AlternateContent xmlns:mc="http://schemas.openxmlformats.org/markup-compatibility/2006">
              <mc:Choice xmlns:v="urn:schemas-microsoft-com:vml" Requires="v">
                <p:oleObj spid="_x0000_s1036" name="Acrobat Document" r:id="rId4" imgW="4181388" imgH="6210270" progId="Acrobat.Document.DC">
                  <p:embed/>
                </p:oleObj>
              </mc:Choice>
              <mc:Fallback>
                <p:oleObj name="Acrobat Document" r:id="rId4" imgW="4181388" imgH="6210270" progId="Acrobat.Document.DC">
                  <p:embed/>
                  <p:pic>
                    <p:nvPicPr>
                      <p:cNvPr id="0" name=""/>
                      <p:cNvPicPr/>
                      <p:nvPr/>
                    </p:nvPicPr>
                    <p:blipFill>
                      <a:blip r:embed="rId5"/>
                      <a:stretch>
                        <a:fillRect/>
                      </a:stretch>
                    </p:blipFill>
                    <p:spPr>
                      <a:xfrm>
                        <a:off x="288391" y="284875"/>
                        <a:ext cx="4181475" cy="6210300"/>
                      </a:xfrm>
                      <a:prstGeom prst="rect">
                        <a:avLst/>
                      </a:prstGeom>
                    </p:spPr>
                  </p:pic>
                </p:oleObj>
              </mc:Fallback>
            </mc:AlternateContent>
          </a:graphicData>
        </a:graphic>
      </p:graphicFrame>
    </p:spTree>
    <p:extLst>
      <p:ext uri="{BB962C8B-B14F-4D97-AF65-F5344CB8AC3E}">
        <p14:creationId xmlns:p14="http://schemas.microsoft.com/office/powerpoint/2010/main" val="5115420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BDE6656-DC84-4747-ABCA-0B646BC57F3D}"/>
              </a:ext>
            </a:extLst>
          </p:cNvPr>
          <p:cNvSpPr>
            <a:spLocks noGrp="1"/>
          </p:cNvSpPr>
          <p:nvPr>
            <p:ph type="title"/>
          </p:nvPr>
        </p:nvSpPr>
        <p:spPr>
          <a:xfrm>
            <a:off x="616009" y="0"/>
            <a:ext cx="10515600" cy="1325563"/>
          </a:xfrm>
        </p:spPr>
        <p:txBody>
          <a:bodyPr>
            <a:normAutofit/>
          </a:bodyPr>
          <a:lstStyle/>
          <a:p>
            <a:r>
              <a:rPr lang="de-DE" sz="4000" dirty="0">
                <a:latin typeface="+mn-lt"/>
              </a:rPr>
              <a:t>Ursache sind Lohnstückkostendifferenzen</a:t>
            </a:r>
          </a:p>
        </p:txBody>
      </p:sp>
      <p:sp>
        <p:nvSpPr>
          <p:cNvPr id="3" name="Inhaltsplatzhalter 2">
            <a:extLst>
              <a:ext uri="{FF2B5EF4-FFF2-40B4-BE49-F238E27FC236}">
                <a16:creationId xmlns:a16="http://schemas.microsoft.com/office/drawing/2014/main" id="{DB4E4CF2-93F3-4BCF-9496-032697EF97E4}"/>
              </a:ext>
            </a:extLst>
          </p:cNvPr>
          <p:cNvSpPr>
            <a:spLocks noGrp="1"/>
          </p:cNvSpPr>
          <p:nvPr>
            <p:ph idx="1"/>
          </p:nvPr>
        </p:nvSpPr>
        <p:spPr>
          <a:xfrm>
            <a:off x="616009" y="1116324"/>
            <a:ext cx="11245554" cy="5575033"/>
          </a:xfrm>
        </p:spPr>
        <p:txBody>
          <a:bodyPr>
            <a:noAutofit/>
          </a:bodyPr>
          <a:lstStyle/>
          <a:p>
            <a:r>
              <a:rPr lang="de-DE" sz="2400" dirty="0"/>
              <a:t>Löhne müssten der goldenen Regel entsprechen.</a:t>
            </a:r>
          </a:p>
          <a:p>
            <a:r>
              <a:rPr lang="de-DE" sz="2400" dirty="0"/>
              <a:t>In einer geschlossenen Volkswirtschaft muss immer so viel verbraucht werden (Konsum plus Investitionen), wie produziert wird. D.h. die Einkommen müssen exakt der Produktion (Wertschöpfung) entsprechen (Tautologie), die Ersparnis der Kreditaufnahme, Summe Null. Sonst Nachfragedefizit oder –</a:t>
            </a:r>
            <a:r>
              <a:rPr lang="de-DE" sz="2400" dirty="0" err="1"/>
              <a:t>überschuss</a:t>
            </a:r>
            <a:r>
              <a:rPr lang="de-DE" sz="2400" dirty="0"/>
              <a:t>.</a:t>
            </a:r>
          </a:p>
          <a:p>
            <a:r>
              <a:rPr lang="de-DE" sz="2400" dirty="0"/>
              <a:t>Dynamisch: </a:t>
            </a:r>
            <a:r>
              <a:rPr lang="de-DE" sz="2400" dirty="0">
                <a:solidFill>
                  <a:srgbClr val="FF0000"/>
                </a:solidFill>
              </a:rPr>
              <a:t>Die Löhne müssen so steigen, wie die Produktivität</a:t>
            </a:r>
            <a:r>
              <a:rPr lang="de-DE" sz="2400" dirty="0"/>
              <a:t>. Bleiben die Löhne zurück, entsteht ein Nachfragedefizit, das nur durch einen Exportüberschuss ausgeglichen werden kann. </a:t>
            </a:r>
          </a:p>
          <a:p>
            <a:r>
              <a:rPr lang="de-DE" sz="2400" dirty="0"/>
              <a:t>Dem muss dann aber in anderen Ländern ein Importüberschuss entsprechen, der durch Kredite finanziert werden muss (Nachfrageüberschuss)</a:t>
            </a:r>
          </a:p>
          <a:p>
            <a:r>
              <a:rPr lang="de-DE" sz="2400" dirty="0"/>
              <a:t>Anhaltende </a:t>
            </a:r>
            <a:r>
              <a:rPr lang="de-DE" sz="2400" dirty="0" err="1"/>
              <a:t>Handelbilanzdifferenzen</a:t>
            </a:r>
            <a:r>
              <a:rPr lang="de-DE" sz="2400" dirty="0"/>
              <a:t> entstehen, wenn mittel- und langfristig</a:t>
            </a:r>
          </a:p>
          <a:p>
            <a:pPr lvl="1"/>
            <a:r>
              <a:rPr lang="de-DE" sz="2000" dirty="0"/>
              <a:t>Überschuss: Löhne bleiben hinter der Produktivität zurück</a:t>
            </a:r>
          </a:p>
          <a:p>
            <a:pPr lvl="1"/>
            <a:r>
              <a:rPr lang="de-DE" sz="2000" dirty="0"/>
              <a:t>Defizit: Löhne übersteigen die Produktivität. </a:t>
            </a:r>
          </a:p>
          <a:p>
            <a:pPr lvl="1"/>
            <a:r>
              <a:rPr lang="de-DE" sz="2000" dirty="0"/>
              <a:t>In dem Zusammenhang: absurder Vorschlag von Andrea Nahles zur Überwindung der Ungleichheit!</a:t>
            </a:r>
          </a:p>
          <a:p>
            <a:pPr lvl="1"/>
            <a:endParaRPr lang="de-DE" sz="2000" dirty="0"/>
          </a:p>
        </p:txBody>
      </p:sp>
    </p:spTree>
    <p:extLst>
      <p:ext uri="{BB962C8B-B14F-4D97-AF65-F5344CB8AC3E}">
        <p14:creationId xmlns:p14="http://schemas.microsoft.com/office/powerpoint/2010/main" val="11900388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E2F2A1BC-CF79-43E8-A235-099282709768}"/>
              </a:ext>
            </a:extLst>
          </p:cNvPr>
          <p:cNvPicPr>
            <a:picLocks noChangeAspect="1"/>
          </p:cNvPicPr>
          <p:nvPr/>
        </p:nvPicPr>
        <p:blipFill>
          <a:blip r:embed="rId2"/>
          <a:stretch>
            <a:fillRect/>
          </a:stretch>
        </p:blipFill>
        <p:spPr>
          <a:xfrm>
            <a:off x="909302" y="570224"/>
            <a:ext cx="11114632" cy="6127750"/>
          </a:xfrm>
          <a:prstGeom prst="rect">
            <a:avLst/>
          </a:prstGeom>
        </p:spPr>
      </p:pic>
      <p:sp>
        <p:nvSpPr>
          <p:cNvPr id="2" name="Titel 1">
            <a:extLst>
              <a:ext uri="{FF2B5EF4-FFF2-40B4-BE49-F238E27FC236}">
                <a16:creationId xmlns:a16="http://schemas.microsoft.com/office/drawing/2014/main" id="{DF071814-410B-453E-A5EE-74D2EA94F053}"/>
              </a:ext>
            </a:extLst>
          </p:cNvPr>
          <p:cNvSpPr>
            <a:spLocks noGrp="1"/>
          </p:cNvSpPr>
          <p:nvPr>
            <p:ph type="title"/>
          </p:nvPr>
        </p:nvSpPr>
        <p:spPr>
          <a:xfrm>
            <a:off x="168066" y="160026"/>
            <a:ext cx="6548928" cy="1325563"/>
          </a:xfrm>
          <a:solidFill>
            <a:schemeClr val="tx2">
              <a:lumMod val="20000"/>
              <a:lumOff val="80000"/>
            </a:schemeClr>
          </a:solidFill>
        </p:spPr>
        <p:txBody>
          <a:bodyPr/>
          <a:lstStyle/>
          <a:p>
            <a:r>
              <a:rPr lang="de-DE" dirty="0">
                <a:latin typeface="+mn-lt"/>
              </a:rPr>
              <a:t>Indikator: Lohnstückkosten</a:t>
            </a:r>
            <a:br>
              <a:rPr lang="de-DE" dirty="0">
                <a:latin typeface="+mn-lt"/>
              </a:rPr>
            </a:br>
            <a:r>
              <a:rPr lang="de-DE" dirty="0">
                <a:solidFill>
                  <a:srgbClr val="FF0000"/>
                </a:solidFill>
                <a:latin typeface="+mn-lt"/>
              </a:rPr>
              <a:t>Relation Lohn/Produktivität</a:t>
            </a:r>
          </a:p>
        </p:txBody>
      </p:sp>
    </p:spTree>
    <p:extLst>
      <p:ext uri="{BB962C8B-B14F-4D97-AF65-F5344CB8AC3E}">
        <p14:creationId xmlns:p14="http://schemas.microsoft.com/office/powerpoint/2010/main" val="16831615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217B72D7-9723-4CEB-88A4-F5371CB376A7}"/>
              </a:ext>
            </a:extLst>
          </p:cNvPr>
          <p:cNvPicPr>
            <a:picLocks noChangeAspect="1"/>
          </p:cNvPicPr>
          <p:nvPr/>
        </p:nvPicPr>
        <p:blipFill>
          <a:blip r:embed="rId2"/>
          <a:stretch>
            <a:fillRect/>
          </a:stretch>
        </p:blipFill>
        <p:spPr>
          <a:xfrm>
            <a:off x="305555" y="631596"/>
            <a:ext cx="11570327" cy="6226404"/>
          </a:xfrm>
          <a:prstGeom prst="rect">
            <a:avLst/>
          </a:prstGeom>
        </p:spPr>
      </p:pic>
      <p:sp>
        <p:nvSpPr>
          <p:cNvPr id="5" name="Titel 1">
            <a:extLst>
              <a:ext uri="{FF2B5EF4-FFF2-40B4-BE49-F238E27FC236}">
                <a16:creationId xmlns:a16="http://schemas.microsoft.com/office/drawing/2014/main" id="{96C0B511-F6CB-47DC-9103-3A188B80AAB8}"/>
              </a:ext>
            </a:extLst>
          </p:cNvPr>
          <p:cNvSpPr>
            <a:spLocks noGrp="1"/>
          </p:cNvSpPr>
          <p:nvPr>
            <p:ph type="title"/>
          </p:nvPr>
        </p:nvSpPr>
        <p:spPr>
          <a:xfrm>
            <a:off x="125337" y="91660"/>
            <a:ext cx="6284009" cy="1942151"/>
          </a:xfrm>
          <a:solidFill>
            <a:schemeClr val="tx2">
              <a:lumMod val="20000"/>
              <a:lumOff val="80000"/>
            </a:schemeClr>
          </a:solidFill>
        </p:spPr>
        <p:txBody>
          <a:bodyPr>
            <a:normAutofit/>
          </a:bodyPr>
          <a:lstStyle/>
          <a:p>
            <a:r>
              <a:rPr lang="de-DE" sz="4000" dirty="0">
                <a:latin typeface="+mn-lt"/>
              </a:rPr>
              <a:t>Frankreich &lt;=&gt; Zielinflation </a:t>
            </a:r>
            <a:r>
              <a:rPr lang="de-DE" sz="4000" dirty="0">
                <a:solidFill>
                  <a:schemeClr val="accent1"/>
                </a:solidFill>
                <a:latin typeface="+mn-lt"/>
              </a:rPr>
              <a:t>Deutschland zu niedrig</a:t>
            </a:r>
            <a:br>
              <a:rPr lang="de-DE" sz="4000" dirty="0">
                <a:latin typeface="+mn-lt"/>
              </a:rPr>
            </a:br>
            <a:r>
              <a:rPr lang="de-DE" sz="4000" dirty="0">
                <a:solidFill>
                  <a:schemeClr val="accent2">
                    <a:lumMod val="75000"/>
                  </a:schemeClr>
                </a:solidFill>
                <a:latin typeface="+mn-lt"/>
              </a:rPr>
              <a:t>Italien zu hoch</a:t>
            </a:r>
          </a:p>
        </p:txBody>
      </p:sp>
    </p:spTree>
    <p:extLst>
      <p:ext uri="{BB962C8B-B14F-4D97-AF65-F5344CB8AC3E}">
        <p14:creationId xmlns:p14="http://schemas.microsoft.com/office/powerpoint/2010/main" val="37212570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988E2D90-EB47-44D6-8535-7F1E47822F9C}"/>
              </a:ext>
            </a:extLst>
          </p:cNvPr>
          <p:cNvPicPr>
            <a:picLocks noChangeAspect="1"/>
          </p:cNvPicPr>
          <p:nvPr/>
        </p:nvPicPr>
        <p:blipFill>
          <a:blip r:embed="rId2"/>
          <a:stretch>
            <a:fillRect/>
          </a:stretch>
        </p:blipFill>
        <p:spPr>
          <a:xfrm>
            <a:off x="810228" y="282642"/>
            <a:ext cx="8074843" cy="4239293"/>
          </a:xfrm>
          <a:prstGeom prst="rect">
            <a:avLst/>
          </a:prstGeom>
        </p:spPr>
      </p:pic>
      <p:sp>
        <p:nvSpPr>
          <p:cNvPr id="6" name="Rechteck 5">
            <a:extLst>
              <a:ext uri="{FF2B5EF4-FFF2-40B4-BE49-F238E27FC236}">
                <a16:creationId xmlns:a16="http://schemas.microsoft.com/office/drawing/2014/main" id="{5A86C97A-978C-4B4F-9C26-7BD043212B21}"/>
              </a:ext>
            </a:extLst>
          </p:cNvPr>
          <p:cNvSpPr/>
          <p:nvPr/>
        </p:nvSpPr>
        <p:spPr>
          <a:xfrm>
            <a:off x="810228" y="4911060"/>
            <a:ext cx="10837681" cy="1754326"/>
          </a:xfrm>
          <a:prstGeom prst="rect">
            <a:avLst/>
          </a:prstGeom>
        </p:spPr>
        <p:txBody>
          <a:bodyPr wrap="square">
            <a:spAutoFit/>
          </a:bodyPr>
          <a:lstStyle/>
          <a:p>
            <a:r>
              <a:rPr lang="de-DE" dirty="0"/>
              <a:t>Heiner Flassbeck: Die SPD und der Merkantilismus - Makroskop</a:t>
            </a:r>
          </a:p>
          <a:p>
            <a:r>
              <a:rPr lang="de-DE" dirty="0"/>
              <a:t>GroKo heißt offenbar Merkantilismus gemischt mit </a:t>
            </a:r>
            <a:r>
              <a:rPr lang="de-DE" dirty="0" err="1"/>
              <a:t>Merkelantismus</a:t>
            </a:r>
            <a:r>
              <a:rPr lang="de-DE" dirty="0"/>
              <a:t>, wobei sich die SPD als Obermerkantilist erweist. Sie will sogar osteuropäische Länder dazu drängen, systematisch über ihren Verhältnissen zu leben.</a:t>
            </a:r>
          </a:p>
          <a:p>
            <a:r>
              <a:rPr lang="de-DE" dirty="0"/>
              <a:t>MAKROSKOP.EU</a:t>
            </a:r>
          </a:p>
          <a:p>
            <a:endParaRPr lang="de-DE" dirty="0"/>
          </a:p>
          <a:p>
            <a:r>
              <a:rPr lang="de-DE" dirty="0"/>
              <a:t>https://makroskop.eu/2018/02/die-spd-und-der-merkantilismus/</a:t>
            </a:r>
          </a:p>
        </p:txBody>
      </p:sp>
    </p:spTree>
    <p:extLst>
      <p:ext uri="{BB962C8B-B14F-4D97-AF65-F5344CB8AC3E}">
        <p14:creationId xmlns:p14="http://schemas.microsoft.com/office/powerpoint/2010/main" val="14998074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a:extLst>
              <a:ext uri="{FF2B5EF4-FFF2-40B4-BE49-F238E27FC236}">
                <a16:creationId xmlns:a16="http://schemas.microsoft.com/office/drawing/2014/main" id="{B6AD7CA9-3C13-476B-8D08-D379E0C1A0DF}"/>
              </a:ext>
            </a:extLst>
          </p:cNvPr>
          <p:cNvSpPr>
            <a:spLocks noGrp="1"/>
          </p:cNvSpPr>
          <p:nvPr>
            <p:ph type="title"/>
          </p:nvPr>
        </p:nvSpPr>
        <p:spPr>
          <a:xfrm>
            <a:off x="179109" y="160255"/>
            <a:ext cx="11858920" cy="1178141"/>
          </a:xfrm>
          <a:solidFill>
            <a:schemeClr val="tx2">
              <a:lumMod val="20000"/>
              <a:lumOff val="80000"/>
            </a:schemeClr>
          </a:solidFill>
        </p:spPr>
        <p:txBody>
          <a:bodyPr/>
          <a:lstStyle/>
          <a:p>
            <a:r>
              <a:rPr lang="de-DE" sz="3200" dirty="0">
                <a:latin typeface="+mn-lt"/>
              </a:rPr>
              <a:t>Leistungsbilanzsalden entsprechen den Lohnstückkostendifferenzen</a:t>
            </a:r>
            <a:br>
              <a:rPr lang="de-DE" dirty="0">
                <a:latin typeface="+mn-lt"/>
              </a:rPr>
            </a:br>
            <a:r>
              <a:rPr lang="de-DE" sz="2400" dirty="0">
                <a:solidFill>
                  <a:schemeClr val="accent1">
                    <a:lumMod val="75000"/>
                  </a:schemeClr>
                </a:solidFill>
                <a:latin typeface="+mn-lt"/>
              </a:rPr>
              <a:t>Deutschland</a:t>
            </a:r>
            <a:r>
              <a:rPr lang="de-DE" sz="2400" dirty="0">
                <a:solidFill>
                  <a:schemeClr val="accent1"/>
                </a:solidFill>
                <a:latin typeface="+mn-lt"/>
              </a:rPr>
              <a:t> Überschuss. Frankreich, </a:t>
            </a:r>
            <a:r>
              <a:rPr lang="de-DE" sz="2400" dirty="0">
                <a:solidFill>
                  <a:srgbClr val="00B050"/>
                </a:solidFill>
                <a:latin typeface="+mn-lt"/>
              </a:rPr>
              <a:t>Italien</a:t>
            </a:r>
            <a:r>
              <a:rPr lang="de-DE" sz="2400" dirty="0">
                <a:solidFill>
                  <a:schemeClr val="accent1"/>
                </a:solidFill>
                <a:latin typeface="+mn-lt"/>
              </a:rPr>
              <a:t>, </a:t>
            </a:r>
            <a:r>
              <a:rPr lang="de-DE" sz="2400" dirty="0">
                <a:solidFill>
                  <a:schemeClr val="accent2">
                    <a:lumMod val="75000"/>
                  </a:schemeClr>
                </a:solidFill>
                <a:latin typeface="+mn-lt"/>
              </a:rPr>
              <a:t>Spanien</a:t>
            </a:r>
            <a:r>
              <a:rPr lang="de-DE" sz="2400" dirty="0">
                <a:solidFill>
                  <a:schemeClr val="accent1"/>
                </a:solidFill>
                <a:latin typeface="+mn-lt"/>
              </a:rPr>
              <a:t> </a:t>
            </a:r>
            <a:r>
              <a:rPr lang="de-DE" sz="2400" dirty="0">
                <a:solidFill>
                  <a:srgbClr val="FF0000"/>
                </a:solidFill>
                <a:latin typeface="+mn-lt"/>
              </a:rPr>
              <a:t>Defizit. </a:t>
            </a:r>
            <a:br>
              <a:rPr lang="de-DE" sz="2400" dirty="0">
                <a:solidFill>
                  <a:srgbClr val="FF0000"/>
                </a:solidFill>
                <a:latin typeface="+mn-lt"/>
              </a:rPr>
            </a:br>
            <a:r>
              <a:rPr lang="de-DE" sz="2400" dirty="0">
                <a:latin typeface="+mn-lt"/>
              </a:rPr>
              <a:t>Erholung durch Importreduzierung</a:t>
            </a:r>
          </a:p>
        </p:txBody>
      </p:sp>
      <p:pic>
        <p:nvPicPr>
          <p:cNvPr id="4" name="Grafik 3">
            <a:extLst>
              <a:ext uri="{FF2B5EF4-FFF2-40B4-BE49-F238E27FC236}">
                <a16:creationId xmlns:a16="http://schemas.microsoft.com/office/drawing/2014/main" id="{E45F5C39-9526-4830-BB13-495057E80167}"/>
              </a:ext>
            </a:extLst>
          </p:cNvPr>
          <p:cNvPicPr>
            <a:picLocks noChangeAspect="1"/>
          </p:cNvPicPr>
          <p:nvPr/>
        </p:nvPicPr>
        <p:blipFill>
          <a:blip r:embed="rId2"/>
          <a:stretch>
            <a:fillRect/>
          </a:stretch>
        </p:blipFill>
        <p:spPr>
          <a:xfrm>
            <a:off x="2555618" y="1338396"/>
            <a:ext cx="9256167" cy="5359349"/>
          </a:xfrm>
          <a:prstGeom prst="rect">
            <a:avLst/>
          </a:prstGeom>
        </p:spPr>
      </p:pic>
    </p:spTree>
    <p:extLst>
      <p:ext uri="{BB962C8B-B14F-4D97-AF65-F5344CB8AC3E}">
        <p14:creationId xmlns:p14="http://schemas.microsoft.com/office/powerpoint/2010/main" val="11671236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7725F6B2-8517-44EB-A2CD-A71CD0266730}"/>
              </a:ext>
            </a:extLst>
          </p:cNvPr>
          <p:cNvPicPr>
            <a:picLocks noChangeAspect="1"/>
          </p:cNvPicPr>
          <p:nvPr/>
        </p:nvPicPr>
        <p:blipFill>
          <a:blip r:embed="rId2"/>
          <a:stretch>
            <a:fillRect/>
          </a:stretch>
        </p:blipFill>
        <p:spPr>
          <a:xfrm>
            <a:off x="1575789" y="279443"/>
            <a:ext cx="10320838" cy="6461456"/>
          </a:xfrm>
          <a:prstGeom prst="rect">
            <a:avLst/>
          </a:prstGeom>
        </p:spPr>
      </p:pic>
      <p:sp>
        <p:nvSpPr>
          <p:cNvPr id="5" name="Titel 1">
            <a:extLst>
              <a:ext uri="{FF2B5EF4-FFF2-40B4-BE49-F238E27FC236}">
                <a16:creationId xmlns:a16="http://schemas.microsoft.com/office/drawing/2014/main" id="{6CF971D8-6AF0-4D38-A487-21CBE44FDE3C}"/>
              </a:ext>
            </a:extLst>
          </p:cNvPr>
          <p:cNvSpPr>
            <a:spLocks noGrp="1"/>
          </p:cNvSpPr>
          <p:nvPr>
            <p:ph type="title"/>
          </p:nvPr>
        </p:nvSpPr>
        <p:spPr>
          <a:xfrm>
            <a:off x="179109" y="160256"/>
            <a:ext cx="6702458" cy="999242"/>
          </a:xfrm>
          <a:solidFill>
            <a:schemeClr val="tx2">
              <a:lumMod val="20000"/>
              <a:lumOff val="80000"/>
            </a:schemeClr>
          </a:solidFill>
        </p:spPr>
        <p:txBody>
          <a:bodyPr/>
          <a:lstStyle/>
          <a:p>
            <a:r>
              <a:rPr lang="de-DE" sz="3200" dirty="0">
                <a:latin typeface="+mn-lt"/>
              </a:rPr>
              <a:t>Handelsbilanzsalden Eurozone und EU </a:t>
            </a:r>
            <a:br>
              <a:rPr lang="de-DE" sz="3200" dirty="0">
                <a:latin typeface="+mn-lt"/>
              </a:rPr>
            </a:br>
            <a:r>
              <a:rPr lang="de-DE" sz="3200" dirty="0">
                <a:latin typeface="+mn-lt"/>
              </a:rPr>
              <a:t>gegenüber der Welt</a:t>
            </a:r>
            <a:endParaRPr lang="de-DE" sz="2400" dirty="0">
              <a:latin typeface="+mn-lt"/>
            </a:endParaRPr>
          </a:p>
        </p:txBody>
      </p:sp>
    </p:spTree>
    <p:extLst>
      <p:ext uri="{BB962C8B-B14F-4D97-AF65-F5344CB8AC3E}">
        <p14:creationId xmlns:p14="http://schemas.microsoft.com/office/powerpoint/2010/main" val="3640390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4E8D47-A258-4E50-BCDC-2CEE38F811BF}"/>
              </a:ext>
            </a:extLst>
          </p:cNvPr>
          <p:cNvSpPr>
            <a:spLocks noGrp="1"/>
          </p:cNvSpPr>
          <p:nvPr>
            <p:ph type="title"/>
          </p:nvPr>
        </p:nvSpPr>
        <p:spPr>
          <a:xfrm>
            <a:off x="487822" y="316668"/>
            <a:ext cx="10515600" cy="728737"/>
          </a:xfrm>
        </p:spPr>
        <p:txBody>
          <a:bodyPr/>
          <a:lstStyle/>
          <a:p>
            <a:r>
              <a:rPr lang="de-DE" dirty="0">
                <a:latin typeface="+mn-lt"/>
              </a:rPr>
              <a:t>Wie überwinden? </a:t>
            </a:r>
          </a:p>
        </p:txBody>
      </p:sp>
      <p:sp>
        <p:nvSpPr>
          <p:cNvPr id="3" name="Inhaltsplatzhalter 2">
            <a:extLst>
              <a:ext uri="{FF2B5EF4-FFF2-40B4-BE49-F238E27FC236}">
                <a16:creationId xmlns:a16="http://schemas.microsoft.com/office/drawing/2014/main" id="{A2FC105F-5F1B-49DC-A4DF-E5065234BA7D}"/>
              </a:ext>
            </a:extLst>
          </p:cNvPr>
          <p:cNvSpPr>
            <a:spLocks noGrp="1"/>
          </p:cNvSpPr>
          <p:nvPr>
            <p:ph idx="1"/>
          </p:nvPr>
        </p:nvSpPr>
        <p:spPr>
          <a:xfrm>
            <a:off x="299103" y="1239140"/>
            <a:ext cx="11571005" cy="5302192"/>
          </a:xfrm>
        </p:spPr>
        <p:txBody>
          <a:bodyPr/>
          <a:lstStyle/>
          <a:p>
            <a:pPr marL="0" indent="0">
              <a:buNone/>
            </a:pPr>
            <a:r>
              <a:rPr lang="de-DE" dirty="0"/>
              <a:t>a) Eine Abstimmung der Lohnentwicklung in den Ländern der Eurozone entsprechend der Produktivität. Das würde an der Ursache ansetzen. </a:t>
            </a:r>
          </a:p>
          <a:p>
            <a:pPr marL="0" indent="0">
              <a:buNone/>
            </a:pPr>
            <a:r>
              <a:rPr lang="de-DE" dirty="0"/>
              <a:t>b) Transfersysteme. Yannis Varoufakis in „Bescheidener Vorschlag zur Lösung der Eurokrise“ unterbreitet, dann taucht er in dem Buch „Europa geht auch solidarisch“ (Busch u.a. 2016). In spezieller Form den aktuellen Vorschlägen (Transfers, Fonds, Investitionen). </a:t>
            </a:r>
          </a:p>
          <a:p>
            <a:pPr marL="0" indent="0">
              <a:buNone/>
            </a:pPr>
            <a:r>
              <a:rPr lang="de-DE" dirty="0"/>
              <a:t>Insbesondere a) und b) schließen sich nicht aus, sondern sollten sogar kombiniert werden. Aber auch die folgende Variante braucht steigende Löhne und Investitionen:</a:t>
            </a:r>
          </a:p>
          <a:p>
            <a:pPr marL="0" indent="0">
              <a:buNone/>
            </a:pPr>
            <a:r>
              <a:rPr lang="de-DE" dirty="0"/>
              <a:t>c) Auflösung der Eurozone oder Austritt einiger Länder. Ausführlich Mitchell (2017), Flassbeck und </a:t>
            </a:r>
            <a:r>
              <a:rPr lang="de-DE" dirty="0" err="1"/>
              <a:t>Höpner</a:t>
            </a:r>
            <a:r>
              <a:rPr lang="de-DE" dirty="0"/>
              <a:t>.</a:t>
            </a:r>
          </a:p>
          <a:p>
            <a:endParaRPr lang="de-DE" dirty="0"/>
          </a:p>
        </p:txBody>
      </p:sp>
    </p:spTree>
    <p:extLst>
      <p:ext uri="{BB962C8B-B14F-4D97-AF65-F5344CB8AC3E}">
        <p14:creationId xmlns:p14="http://schemas.microsoft.com/office/powerpoint/2010/main" val="11910945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C25E49-2A52-47F7-8F29-C2451A200601}"/>
              </a:ext>
            </a:extLst>
          </p:cNvPr>
          <p:cNvSpPr>
            <a:spLocks noGrp="1"/>
          </p:cNvSpPr>
          <p:nvPr>
            <p:ph type="title"/>
          </p:nvPr>
        </p:nvSpPr>
        <p:spPr/>
        <p:txBody>
          <a:bodyPr/>
          <a:lstStyle/>
          <a:p>
            <a:r>
              <a:rPr lang="de-DE" dirty="0">
                <a:latin typeface="+mn-lt"/>
              </a:rPr>
              <a:t>Lohnregulation (Lohndumping)</a:t>
            </a:r>
          </a:p>
        </p:txBody>
      </p:sp>
      <p:sp>
        <p:nvSpPr>
          <p:cNvPr id="3" name="Inhaltsplatzhalter 2">
            <a:extLst>
              <a:ext uri="{FF2B5EF4-FFF2-40B4-BE49-F238E27FC236}">
                <a16:creationId xmlns:a16="http://schemas.microsoft.com/office/drawing/2014/main" id="{A9D4365C-5D0A-4776-B970-DA207CD8C996}"/>
              </a:ext>
            </a:extLst>
          </p:cNvPr>
          <p:cNvSpPr>
            <a:spLocks noGrp="1"/>
          </p:cNvSpPr>
          <p:nvPr>
            <p:ph idx="1"/>
          </p:nvPr>
        </p:nvSpPr>
        <p:spPr>
          <a:xfrm>
            <a:off x="529839" y="1825625"/>
            <a:ext cx="11408635" cy="4874278"/>
          </a:xfrm>
        </p:spPr>
        <p:txBody>
          <a:bodyPr/>
          <a:lstStyle/>
          <a:p>
            <a:r>
              <a:rPr lang="de-DE" dirty="0"/>
              <a:t>deutsche Löhne sind der entscheidende Punkt</a:t>
            </a:r>
          </a:p>
          <a:p>
            <a:r>
              <a:rPr lang="de-DE" dirty="0"/>
              <a:t>Problem klar kommunizieren</a:t>
            </a:r>
          </a:p>
          <a:p>
            <a:r>
              <a:rPr lang="de-DE" dirty="0"/>
              <a:t>Stabilitätsgesetz 1967 neu regeln: Inflation, Lohn: </a:t>
            </a:r>
            <a:br>
              <a:rPr lang="de-DE" dirty="0"/>
            </a:br>
            <a:r>
              <a:rPr lang="de-DE" dirty="0"/>
              <a:t>Einhaltung der gemeinsamen Inflationsrate der Eurozone durch Lohnkorridore</a:t>
            </a:r>
          </a:p>
          <a:p>
            <a:r>
              <a:rPr lang="de-DE" dirty="0"/>
              <a:t>Allgemeinverbindlichkeit von Tarifverträgen</a:t>
            </a:r>
          </a:p>
          <a:p>
            <a:r>
              <a:rPr lang="de-DE" dirty="0"/>
              <a:t>Staatliche Tarifpolitik</a:t>
            </a:r>
          </a:p>
          <a:p>
            <a:r>
              <a:rPr lang="de-DE" dirty="0"/>
              <a:t>Notfall-Interventionsmöglichkeit national und auf EU-Ebene bei Abweichungen, die die Stabilität des Euro bedrohen</a:t>
            </a:r>
          </a:p>
          <a:p>
            <a:r>
              <a:rPr lang="de-DE" dirty="0"/>
              <a:t>Trost: Bestrafungssystem nach Keynes. ok., aber Wirkung ist zweifelhaft</a:t>
            </a:r>
          </a:p>
        </p:txBody>
      </p:sp>
    </p:spTree>
    <p:extLst>
      <p:ext uri="{BB962C8B-B14F-4D97-AF65-F5344CB8AC3E}">
        <p14:creationId xmlns:p14="http://schemas.microsoft.com/office/powerpoint/2010/main" val="31243619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F4D7D70-9958-443E-A6ED-7B6861158E32}"/>
              </a:ext>
            </a:extLst>
          </p:cNvPr>
          <p:cNvSpPr>
            <a:spLocks noGrp="1"/>
          </p:cNvSpPr>
          <p:nvPr>
            <p:ph type="title"/>
          </p:nvPr>
        </p:nvSpPr>
        <p:spPr>
          <a:xfrm>
            <a:off x="351090" y="362499"/>
            <a:ext cx="10515600" cy="498000"/>
          </a:xfrm>
        </p:spPr>
        <p:txBody>
          <a:bodyPr/>
          <a:lstStyle/>
          <a:p>
            <a:r>
              <a:rPr lang="de-DE" dirty="0">
                <a:latin typeface="+mn-lt"/>
              </a:rPr>
              <a:t>Steuerdumping</a:t>
            </a:r>
          </a:p>
        </p:txBody>
      </p:sp>
      <p:sp>
        <p:nvSpPr>
          <p:cNvPr id="3" name="Inhaltsplatzhalter 2">
            <a:extLst>
              <a:ext uri="{FF2B5EF4-FFF2-40B4-BE49-F238E27FC236}">
                <a16:creationId xmlns:a16="http://schemas.microsoft.com/office/drawing/2014/main" id="{AC33ED72-A9B8-4A4C-84EC-48EB4638A921}"/>
              </a:ext>
            </a:extLst>
          </p:cNvPr>
          <p:cNvSpPr>
            <a:spLocks noGrp="1"/>
          </p:cNvSpPr>
          <p:nvPr>
            <p:ph idx="1"/>
          </p:nvPr>
        </p:nvSpPr>
        <p:spPr>
          <a:xfrm>
            <a:off x="351090" y="1811708"/>
            <a:ext cx="11536110" cy="3529413"/>
          </a:xfrm>
        </p:spPr>
        <p:txBody>
          <a:bodyPr/>
          <a:lstStyle/>
          <a:p>
            <a:r>
              <a:rPr lang="de-DE" dirty="0"/>
              <a:t>Bemessungsgrundlage, </a:t>
            </a:r>
          </a:p>
          <a:p>
            <a:r>
              <a:rPr lang="de-DE" dirty="0"/>
              <a:t>Systematik und </a:t>
            </a:r>
          </a:p>
          <a:p>
            <a:r>
              <a:rPr lang="de-DE" dirty="0"/>
              <a:t>Steuersätze. </a:t>
            </a:r>
          </a:p>
          <a:p>
            <a:endParaRPr lang="de-DE" dirty="0"/>
          </a:p>
          <a:p>
            <a:r>
              <a:rPr lang="de-DE" dirty="0"/>
              <a:t>Nicht unbedingt ein einheitliches System, aber etwa gleiche Belastung und Ausschluss von Dumping und Steuervermeidung</a:t>
            </a:r>
          </a:p>
          <a:p>
            <a:endParaRPr lang="de-DE" dirty="0"/>
          </a:p>
          <a:p>
            <a:r>
              <a:rPr lang="de-DE" dirty="0"/>
              <a:t>Tatsächlich gehört Deutschland zu den Dumpingländern.</a:t>
            </a:r>
          </a:p>
          <a:p>
            <a:endParaRPr lang="de-DE" dirty="0"/>
          </a:p>
        </p:txBody>
      </p:sp>
    </p:spTree>
    <p:extLst>
      <p:ext uri="{BB962C8B-B14F-4D97-AF65-F5344CB8AC3E}">
        <p14:creationId xmlns:p14="http://schemas.microsoft.com/office/powerpoint/2010/main" val="15315710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kt 5">
            <a:extLst>
              <a:ext uri="{FF2B5EF4-FFF2-40B4-BE49-F238E27FC236}">
                <a16:creationId xmlns:a16="http://schemas.microsoft.com/office/drawing/2014/main" id="{C7F54A67-CF2C-435A-9A1D-E57E9E650F7A}"/>
              </a:ext>
            </a:extLst>
          </p:cNvPr>
          <p:cNvGraphicFramePr>
            <a:graphicFrameLocks noChangeAspect="1"/>
          </p:cNvGraphicFramePr>
          <p:nvPr>
            <p:extLst>
              <p:ext uri="{D42A27DB-BD31-4B8C-83A1-F6EECF244321}">
                <p14:modId xmlns:p14="http://schemas.microsoft.com/office/powerpoint/2010/main" val="3423655728"/>
              </p:ext>
            </p:extLst>
          </p:nvPr>
        </p:nvGraphicFramePr>
        <p:xfrm>
          <a:off x="148114" y="300747"/>
          <a:ext cx="6024060" cy="5775313"/>
        </p:xfrm>
        <a:graphic>
          <a:graphicData uri="http://schemas.openxmlformats.org/presentationml/2006/ole">
            <mc:AlternateContent xmlns:mc="http://schemas.openxmlformats.org/markup-compatibility/2006">
              <mc:Choice xmlns:v="urn:schemas-microsoft-com:vml" Requires="v">
                <p:oleObj spid="_x0000_s2059" name="Acrobat Document" r:id="rId3" imgW="10629731" imgH="10191690" progId="Acrobat.Document.DC">
                  <p:embed/>
                </p:oleObj>
              </mc:Choice>
              <mc:Fallback>
                <p:oleObj name="Acrobat Document" r:id="rId3" imgW="10629731" imgH="10191690" progId="Acrobat.Document.DC">
                  <p:embed/>
                  <p:pic>
                    <p:nvPicPr>
                      <p:cNvPr id="6" name="Objekt 5">
                        <a:extLst>
                          <a:ext uri="{FF2B5EF4-FFF2-40B4-BE49-F238E27FC236}">
                            <a16:creationId xmlns:a16="http://schemas.microsoft.com/office/drawing/2014/main" id="{C7F54A67-CF2C-435A-9A1D-E57E9E650F7A}"/>
                          </a:ext>
                        </a:extLst>
                      </p:cNvPr>
                      <p:cNvPicPr/>
                      <p:nvPr/>
                    </p:nvPicPr>
                    <p:blipFill>
                      <a:blip r:embed="rId4"/>
                      <a:stretch>
                        <a:fillRect/>
                      </a:stretch>
                    </p:blipFill>
                    <p:spPr>
                      <a:xfrm>
                        <a:off x="148114" y="300747"/>
                        <a:ext cx="6024060" cy="5775313"/>
                      </a:xfrm>
                      <a:prstGeom prst="rect">
                        <a:avLst/>
                      </a:prstGeom>
                    </p:spPr>
                  </p:pic>
                </p:oleObj>
              </mc:Fallback>
            </mc:AlternateContent>
          </a:graphicData>
        </a:graphic>
      </p:graphicFrame>
      <p:pic>
        <p:nvPicPr>
          <p:cNvPr id="12" name="Grafik 11">
            <a:extLst>
              <a:ext uri="{FF2B5EF4-FFF2-40B4-BE49-F238E27FC236}">
                <a16:creationId xmlns:a16="http://schemas.microsoft.com/office/drawing/2014/main" id="{5DC57D13-1C7B-4EDE-B962-DE97CFF0E383}"/>
              </a:ext>
            </a:extLst>
          </p:cNvPr>
          <p:cNvPicPr>
            <a:picLocks noChangeAspect="1"/>
          </p:cNvPicPr>
          <p:nvPr/>
        </p:nvPicPr>
        <p:blipFill>
          <a:blip r:embed="rId5"/>
          <a:stretch>
            <a:fillRect/>
          </a:stretch>
        </p:blipFill>
        <p:spPr>
          <a:xfrm>
            <a:off x="6096000" y="233044"/>
            <a:ext cx="6061830" cy="6022477"/>
          </a:xfrm>
          <a:prstGeom prst="rect">
            <a:avLst/>
          </a:prstGeom>
        </p:spPr>
      </p:pic>
    </p:spTree>
    <p:extLst>
      <p:ext uri="{BB962C8B-B14F-4D97-AF65-F5344CB8AC3E}">
        <p14:creationId xmlns:p14="http://schemas.microsoft.com/office/powerpoint/2010/main" val="24211964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6B1A070-8363-4D37-A5ED-12F6E9AAC108}"/>
              </a:ext>
            </a:extLst>
          </p:cNvPr>
          <p:cNvSpPr>
            <a:spLocks noGrp="1"/>
          </p:cNvSpPr>
          <p:nvPr>
            <p:ph type="title"/>
          </p:nvPr>
        </p:nvSpPr>
        <p:spPr>
          <a:xfrm>
            <a:off x="838200" y="365125"/>
            <a:ext cx="10515600" cy="1138935"/>
          </a:xfrm>
        </p:spPr>
        <p:txBody>
          <a:bodyPr/>
          <a:lstStyle/>
          <a:p>
            <a:r>
              <a:rPr lang="de-DE" dirty="0">
                <a:latin typeface="+mn-lt"/>
              </a:rPr>
              <a:t>Handelsbilanzdivergenzen </a:t>
            </a:r>
            <a:br>
              <a:rPr lang="de-DE" dirty="0">
                <a:latin typeface="+mn-lt"/>
              </a:rPr>
            </a:br>
            <a:r>
              <a:rPr lang="de-DE" dirty="0">
                <a:latin typeface="+mn-lt"/>
              </a:rPr>
              <a:t>(Waren und Dienstleistungen)</a:t>
            </a:r>
          </a:p>
        </p:txBody>
      </p:sp>
      <p:sp>
        <p:nvSpPr>
          <p:cNvPr id="3" name="Inhaltsplatzhalter 2">
            <a:extLst>
              <a:ext uri="{FF2B5EF4-FFF2-40B4-BE49-F238E27FC236}">
                <a16:creationId xmlns:a16="http://schemas.microsoft.com/office/drawing/2014/main" id="{51026F8A-9B83-491B-9FF4-ED706C172AB1}"/>
              </a:ext>
            </a:extLst>
          </p:cNvPr>
          <p:cNvSpPr>
            <a:spLocks noGrp="1"/>
          </p:cNvSpPr>
          <p:nvPr>
            <p:ph idx="1"/>
          </p:nvPr>
        </p:nvSpPr>
        <p:spPr>
          <a:xfrm>
            <a:off x="539096" y="1637617"/>
            <a:ext cx="11271191" cy="5032375"/>
          </a:xfrm>
        </p:spPr>
        <p:txBody>
          <a:bodyPr/>
          <a:lstStyle/>
          <a:p>
            <a:r>
              <a:rPr lang="de-DE" dirty="0"/>
              <a:t>Überschussland exportiert mehr als es importiert</a:t>
            </a:r>
          </a:p>
          <a:p>
            <a:r>
              <a:rPr lang="de-DE" dirty="0"/>
              <a:t>Defizitland importiert mehr als es exportiert</a:t>
            </a:r>
          </a:p>
          <a:p>
            <a:pPr>
              <a:buFont typeface="Wingdings" panose="05000000000000000000" pitchFamily="2" charset="2"/>
              <a:buChar char="è"/>
            </a:pPr>
            <a:r>
              <a:rPr lang="de-DE" dirty="0">
                <a:sym typeface="Wingdings" panose="05000000000000000000" pitchFamily="2" charset="2"/>
              </a:rPr>
              <a:t>Handelsbilanz, Handelsbilanzüberschuss bzw. -defizit</a:t>
            </a:r>
          </a:p>
          <a:p>
            <a:pPr marL="0" indent="0">
              <a:buNone/>
            </a:pPr>
            <a:endParaRPr lang="de-DE" dirty="0"/>
          </a:p>
          <a:p>
            <a:r>
              <a:rPr lang="de-DE" dirty="0"/>
              <a:t>Zusammenhang zwischen realen Handel und Geld (Finanzströmen):</a:t>
            </a:r>
            <a:br>
              <a:rPr lang="de-DE" dirty="0"/>
            </a:br>
            <a:r>
              <a:rPr lang="de-DE" dirty="0"/>
              <a:t>Ausgleich durch Geld und Finanzen </a:t>
            </a:r>
            <a:r>
              <a:rPr lang="de-DE" dirty="0">
                <a:sym typeface="Wingdings" panose="05000000000000000000" pitchFamily="2" charset="2"/>
              </a:rPr>
              <a:t></a:t>
            </a:r>
            <a:r>
              <a:rPr lang="de-DE" dirty="0"/>
              <a:t> Zahlungsbilanz (Kapitalbilanz)</a:t>
            </a:r>
          </a:p>
          <a:p>
            <a:pPr lvl="1"/>
            <a:r>
              <a:rPr lang="de-DE" dirty="0"/>
              <a:t>Devisen (Geld, verbriefte geldähnliche Anlagen, verbuchte Kredite)</a:t>
            </a:r>
          </a:p>
          <a:p>
            <a:pPr lvl="1"/>
            <a:r>
              <a:rPr lang="de-DE" dirty="0"/>
              <a:t>Wertpapiere, Finanzvermögen (Staatsanleihen, Aktien usw.)</a:t>
            </a:r>
          </a:p>
          <a:p>
            <a:pPr lvl="1"/>
            <a:r>
              <a:rPr lang="de-DE" dirty="0"/>
              <a:t>Übertragung des Eigentums an Sachvermögen (Immobilien, Unternehmen)</a:t>
            </a:r>
          </a:p>
          <a:p>
            <a:r>
              <a:rPr lang="de-DE" dirty="0"/>
              <a:t>Verhältnis Land/Welt, nicht jede einzelne bilaterale Handelsbilanz muss ausgeglichen sein. z.B. D-China = Defizit, D-USA: Überschuss</a:t>
            </a:r>
          </a:p>
        </p:txBody>
      </p:sp>
    </p:spTree>
    <p:extLst>
      <p:ext uri="{BB962C8B-B14F-4D97-AF65-F5344CB8AC3E}">
        <p14:creationId xmlns:p14="http://schemas.microsoft.com/office/powerpoint/2010/main" val="28049378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73F8382C-FCAA-4251-8DBC-2627DAA63CDC}"/>
              </a:ext>
            </a:extLst>
          </p:cNvPr>
          <p:cNvSpPr>
            <a:spLocks noGrp="1"/>
          </p:cNvSpPr>
          <p:nvPr>
            <p:ph type="title"/>
          </p:nvPr>
        </p:nvSpPr>
        <p:spPr>
          <a:xfrm>
            <a:off x="573281" y="254030"/>
            <a:ext cx="10515600" cy="1325563"/>
          </a:xfrm>
        </p:spPr>
        <p:txBody>
          <a:bodyPr/>
          <a:lstStyle/>
          <a:p>
            <a:r>
              <a:rPr lang="de-DE" dirty="0">
                <a:latin typeface="+mn-lt"/>
              </a:rPr>
              <a:t>Investitionen?</a:t>
            </a:r>
          </a:p>
        </p:txBody>
      </p:sp>
      <p:sp>
        <p:nvSpPr>
          <p:cNvPr id="7" name="Inhaltsplatzhalter 6">
            <a:extLst>
              <a:ext uri="{FF2B5EF4-FFF2-40B4-BE49-F238E27FC236}">
                <a16:creationId xmlns:a16="http://schemas.microsoft.com/office/drawing/2014/main" id="{0A900823-CA19-46C0-AEEB-EB690F5FB5B6}"/>
              </a:ext>
            </a:extLst>
          </p:cNvPr>
          <p:cNvSpPr>
            <a:spLocks noGrp="1"/>
          </p:cNvSpPr>
          <p:nvPr>
            <p:ph idx="1"/>
          </p:nvPr>
        </p:nvSpPr>
        <p:spPr>
          <a:xfrm>
            <a:off x="384561" y="1825624"/>
            <a:ext cx="11588097" cy="4778345"/>
          </a:xfrm>
        </p:spPr>
        <p:txBody>
          <a:bodyPr/>
          <a:lstStyle/>
          <a:p>
            <a:r>
              <a:rPr lang="de-DE" dirty="0"/>
              <a:t>Im Prinzip gut, aber keine Lösung des Überschuss/Defizitproblems!</a:t>
            </a:r>
            <a:br>
              <a:rPr lang="de-DE" dirty="0"/>
            </a:br>
            <a:r>
              <a:rPr lang="de-DE" dirty="0"/>
              <a:t>Kombination mit Lohnregulation!</a:t>
            </a:r>
          </a:p>
          <a:p>
            <a:r>
              <a:rPr lang="de-DE" dirty="0"/>
              <a:t>Langfristig: Überwindung der Produktivitätsrückstände, Zentrum/Peripherie. Aber kein Programm für Frankreich!</a:t>
            </a:r>
          </a:p>
          <a:p>
            <a:r>
              <a:rPr lang="de-DE" dirty="0"/>
              <a:t>Investitionen dürfen nicht die Exportüberschüsse verstärken! Handelsbilanzdifferenzen abbauen</a:t>
            </a:r>
          </a:p>
          <a:p>
            <a:r>
              <a:rPr lang="de-DE" dirty="0"/>
              <a:t>Regionale Kreisläufe</a:t>
            </a:r>
          </a:p>
          <a:p>
            <a:r>
              <a:rPr lang="de-DE" dirty="0"/>
              <a:t>ökologischer Umbau: zentrale Frage: Wachstum/Postwachstum/Umbau</a:t>
            </a:r>
          </a:p>
          <a:p>
            <a:r>
              <a:rPr lang="de-DE" dirty="0"/>
              <a:t>absolute Reduzierung des Ressourcenverbrauchs bei wachsenden Innovationen und Investitionen! Selektive Entwicklung. </a:t>
            </a:r>
          </a:p>
          <a:p>
            <a:endParaRPr lang="de-DE" dirty="0"/>
          </a:p>
          <a:p>
            <a:endParaRPr lang="de-DE" dirty="0"/>
          </a:p>
          <a:p>
            <a:endParaRPr lang="de-DE" dirty="0"/>
          </a:p>
          <a:p>
            <a:endParaRPr lang="de-DE" dirty="0"/>
          </a:p>
        </p:txBody>
      </p:sp>
    </p:spTree>
    <p:extLst>
      <p:ext uri="{BB962C8B-B14F-4D97-AF65-F5344CB8AC3E}">
        <p14:creationId xmlns:p14="http://schemas.microsoft.com/office/powerpoint/2010/main" val="8470821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545700C-643A-4324-A70A-0E62A5CE3F55}"/>
              </a:ext>
            </a:extLst>
          </p:cNvPr>
          <p:cNvSpPr>
            <a:spLocks noGrp="1"/>
          </p:cNvSpPr>
          <p:nvPr>
            <p:ph type="title"/>
          </p:nvPr>
        </p:nvSpPr>
        <p:spPr>
          <a:xfrm>
            <a:off x="358923" y="149551"/>
            <a:ext cx="11511185" cy="747757"/>
          </a:xfrm>
        </p:spPr>
        <p:txBody>
          <a:bodyPr anchor="t"/>
          <a:lstStyle/>
          <a:p>
            <a:r>
              <a:rPr lang="de-DE" sz="4000" dirty="0">
                <a:highlight>
                  <a:srgbClr val="FFFF00"/>
                </a:highlight>
                <a:latin typeface="+mn-lt"/>
              </a:rPr>
              <a:t>Makroskop Gesprächskreis: Nächste Aktionen</a:t>
            </a:r>
            <a:endParaRPr lang="de-DE" dirty="0">
              <a:highlight>
                <a:srgbClr val="FFFF00"/>
              </a:highlight>
            </a:endParaRPr>
          </a:p>
        </p:txBody>
      </p:sp>
      <p:sp>
        <p:nvSpPr>
          <p:cNvPr id="4" name="Inhaltsplatzhalter 3">
            <a:extLst>
              <a:ext uri="{FF2B5EF4-FFF2-40B4-BE49-F238E27FC236}">
                <a16:creationId xmlns:a16="http://schemas.microsoft.com/office/drawing/2014/main" id="{47A450EF-DBF8-4A3A-9969-9EFDA4BE5A93}"/>
              </a:ext>
            </a:extLst>
          </p:cNvPr>
          <p:cNvSpPr>
            <a:spLocks noGrp="1"/>
          </p:cNvSpPr>
          <p:nvPr>
            <p:ph idx="1"/>
          </p:nvPr>
        </p:nvSpPr>
        <p:spPr>
          <a:xfrm>
            <a:off x="358923" y="1008404"/>
            <a:ext cx="11511185" cy="5700045"/>
          </a:xfrm>
        </p:spPr>
        <p:txBody>
          <a:bodyPr/>
          <a:lstStyle/>
          <a:p>
            <a:r>
              <a:rPr lang="de-DE" u="sng" dirty="0"/>
              <a:t>Regelmäßiger Termin </a:t>
            </a:r>
            <a:r>
              <a:rPr lang="de-DE" dirty="0"/>
              <a:t>(Zweiter und bei Bedarf 3. Mittwoch im Montag ab 17:30 / 18:00 Uhr)? Zu erwartende Teilnehmerzahl? Anderer Ort? </a:t>
            </a:r>
          </a:p>
          <a:p>
            <a:r>
              <a:rPr lang="de-DE" u="sng" dirty="0"/>
              <a:t>Stammtisch</a:t>
            </a:r>
            <a:r>
              <a:rPr lang="de-DE" dirty="0"/>
              <a:t> in einer Kneipe? Nach Veranstaltung?</a:t>
            </a:r>
          </a:p>
          <a:p>
            <a:r>
              <a:rPr lang="de-DE" dirty="0"/>
              <a:t>Weniger Breite in den Themen? (Parallel maximal 3). </a:t>
            </a:r>
            <a:r>
              <a:rPr lang="de-DE"/>
              <a:t>Moderatoren?</a:t>
            </a:r>
            <a:endParaRPr lang="de-DE" dirty="0"/>
          </a:p>
          <a:p>
            <a:r>
              <a:rPr lang="de-DE" dirty="0"/>
              <a:t>Arbeitsgruppen / Themengruppe</a:t>
            </a:r>
          </a:p>
          <a:p>
            <a:pPr lvl="1"/>
            <a:r>
              <a:rPr lang="de-DE" dirty="0"/>
              <a:t>Konferenz </a:t>
            </a:r>
            <a:r>
              <a:rPr lang="de-DE" dirty="0">
                <a:sym typeface="Wingdings" panose="05000000000000000000" pitchFamily="2" charset="2"/>
              </a:rPr>
              <a:t> </a:t>
            </a:r>
            <a:r>
              <a:rPr lang="de-DE" u="sng" dirty="0">
                <a:sym typeface="Wingdings" panose="05000000000000000000" pitchFamily="2" charset="2"/>
              </a:rPr>
              <a:t>Eurozone</a:t>
            </a:r>
            <a:r>
              <a:rPr lang="de-DE" dirty="0">
                <a:sym typeface="Wingdings" panose="05000000000000000000" pitchFamily="2" charset="2"/>
              </a:rPr>
              <a:t>  wie, wer, wozu, wann? </a:t>
            </a:r>
            <a:r>
              <a:rPr lang="de-DE" dirty="0">
                <a:solidFill>
                  <a:srgbClr val="FF0000"/>
                </a:solidFill>
                <a:sym typeface="Wingdings" panose="05000000000000000000" pitchFamily="2" charset="2"/>
              </a:rPr>
              <a:t>4 Interessenten, </a:t>
            </a:r>
            <a:br>
              <a:rPr lang="de-DE" dirty="0">
                <a:solidFill>
                  <a:srgbClr val="FF0000"/>
                </a:solidFill>
                <a:sym typeface="Wingdings" panose="05000000000000000000" pitchFamily="2" charset="2"/>
              </a:rPr>
            </a:br>
            <a:r>
              <a:rPr lang="de-DE" dirty="0">
                <a:solidFill>
                  <a:srgbClr val="FF0000"/>
                </a:solidFill>
                <a:sym typeface="Wingdings" panose="05000000000000000000" pitchFamily="2" charset="2"/>
              </a:rPr>
              <a:t>Moderation: R. Land</a:t>
            </a:r>
          </a:p>
          <a:p>
            <a:pPr lvl="1"/>
            <a:r>
              <a:rPr lang="de-DE" u="sng" dirty="0">
                <a:sym typeface="Wingdings" panose="05000000000000000000" pitchFamily="2" charset="2"/>
              </a:rPr>
              <a:t>Gesundheitswesen, Sozialsysteme</a:t>
            </a:r>
            <a:r>
              <a:rPr lang="de-DE" dirty="0">
                <a:sym typeface="Wingdings" panose="05000000000000000000" pitchFamily="2" charset="2"/>
              </a:rPr>
              <a:t>. Moderation: </a:t>
            </a:r>
            <a:r>
              <a:rPr lang="de-DE" dirty="0">
                <a:solidFill>
                  <a:srgbClr val="FF0000"/>
                </a:solidFill>
                <a:sym typeface="Wingdings" panose="05000000000000000000" pitchFamily="2" charset="2"/>
              </a:rPr>
              <a:t>Hartmut Reiners. Juni</a:t>
            </a:r>
          </a:p>
          <a:p>
            <a:pPr lvl="1"/>
            <a:r>
              <a:rPr lang="de-DE" u="sng" dirty="0">
                <a:sym typeface="Wingdings" panose="05000000000000000000" pitchFamily="2" charset="2"/>
              </a:rPr>
              <a:t>Planwirtschaft</a:t>
            </a:r>
            <a:r>
              <a:rPr lang="de-DE" dirty="0">
                <a:sym typeface="Wingdings" panose="05000000000000000000" pitchFamily="2" charset="2"/>
              </a:rPr>
              <a:t>, DDR. Vortrag, Diskussion mit Ulrich Busch. </a:t>
            </a:r>
            <a:r>
              <a:rPr lang="de-DE" dirty="0">
                <a:solidFill>
                  <a:srgbClr val="FF0000"/>
                </a:solidFill>
                <a:sym typeface="Wingdings" panose="05000000000000000000" pitchFamily="2" charset="2"/>
              </a:rPr>
              <a:t>6 Interessenten</a:t>
            </a:r>
          </a:p>
          <a:p>
            <a:pPr lvl="1"/>
            <a:r>
              <a:rPr lang="de-DE" u="sng" dirty="0">
                <a:sym typeface="Wingdings" panose="05000000000000000000" pitchFamily="2" charset="2"/>
              </a:rPr>
              <a:t>Wertschöpfung</a:t>
            </a:r>
            <a:r>
              <a:rPr lang="de-DE" dirty="0">
                <a:sym typeface="Wingdings" panose="05000000000000000000" pitchFamily="2" charset="2"/>
              </a:rPr>
              <a:t>. (Theorie, Modelle, Konsequenzen). </a:t>
            </a:r>
            <a:r>
              <a:rPr lang="de-DE" dirty="0">
                <a:solidFill>
                  <a:srgbClr val="FF0000"/>
                </a:solidFill>
                <a:sym typeface="Wingdings" panose="05000000000000000000" pitchFamily="2" charset="2"/>
              </a:rPr>
              <a:t>8 Interessenten</a:t>
            </a:r>
          </a:p>
          <a:p>
            <a:pPr lvl="1"/>
            <a:r>
              <a:rPr lang="de-DE" u="sng" dirty="0">
                <a:sym typeface="Wingdings" panose="05000000000000000000" pitchFamily="2" charset="2"/>
              </a:rPr>
              <a:t>Geld, Währung</a:t>
            </a:r>
            <a:r>
              <a:rPr lang="de-DE" dirty="0">
                <a:sym typeface="Wingdings" panose="05000000000000000000" pitchFamily="2" charset="2"/>
              </a:rPr>
              <a:t>. </a:t>
            </a:r>
            <a:r>
              <a:rPr lang="de-DE" dirty="0">
                <a:solidFill>
                  <a:srgbClr val="FF0000"/>
                </a:solidFill>
                <a:sym typeface="Wingdings" panose="05000000000000000000" pitchFamily="2" charset="2"/>
              </a:rPr>
              <a:t>Bislang 3 Interessenten</a:t>
            </a:r>
          </a:p>
          <a:p>
            <a:pPr lvl="1"/>
            <a:r>
              <a:rPr lang="de-DE" u="sng" dirty="0">
                <a:sym typeface="Wingdings" panose="05000000000000000000" pitchFamily="2" charset="2"/>
              </a:rPr>
              <a:t>Digitalisierung</a:t>
            </a:r>
            <a:r>
              <a:rPr lang="de-DE" dirty="0">
                <a:sym typeface="Wingdings" panose="05000000000000000000" pitchFamily="2" charset="2"/>
              </a:rPr>
              <a:t>. </a:t>
            </a:r>
            <a:r>
              <a:rPr lang="de-DE" dirty="0">
                <a:solidFill>
                  <a:srgbClr val="FF0000"/>
                </a:solidFill>
                <a:sym typeface="Wingdings" panose="05000000000000000000" pitchFamily="2" charset="2"/>
              </a:rPr>
              <a:t>Bislang 3 Interessenten</a:t>
            </a:r>
          </a:p>
          <a:p>
            <a:pPr lvl="1"/>
            <a:r>
              <a:rPr lang="de-DE" u="sng" dirty="0">
                <a:sym typeface="Wingdings" panose="05000000000000000000" pitchFamily="2" charset="2"/>
              </a:rPr>
              <a:t>Ökologie, Wachstum und soziale Frage</a:t>
            </a:r>
            <a:r>
              <a:rPr lang="de-DE" dirty="0">
                <a:sym typeface="Wingdings" panose="05000000000000000000" pitchFamily="2" charset="2"/>
              </a:rPr>
              <a:t>, </a:t>
            </a:r>
            <a:r>
              <a:rPr lang="de-DE" dirty="0">
                <a:solidFill>
                  <a:srgbClr val="FF0000"/>
                </a:solidFill>
                <a:sym typeface="Wingdings" panose="05000000000000000000" pitchFamily="2" charset="2"/>
              </a:rPr>
              <a:t>8 Interessenten</a:t>
            </a:r>
          </a:p>
          <a:p>
            <a:pPr lvl="1"/>
            <a:endParaRPr lang="de-DE" dirty="0">
              <a:sym typeface="Wingdings" panose="05000000000000000000" pitchFamily="2" charset="2"/>
            </a:endParaRPr>
          </a:p>
          <a:p>
            <a:pPr lvl="1"/>
            <a:endParaRPr lang="de-DE" dirty="0"/>
          </a:p>
        </p:txBody>
      </p:sp>
    </p:spTree>
    <p:extLst>
      <p:ext uri="{BB962C8B-B14F-4D97-AF65-F5344CB8AC3E}">
        <p14:creationId xmlns:p14="http://schemas.microsoft.com/office/powerpoint/2010/main" val="3145331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B2E100-DAD8-422C-8598-806A153DEC46}"/>
              </a:ext>
            </a:extLst>
          </p:cNvPr>
          <p:cNvSpPr>
            <a:spLocks noGrp="1"/>
          </p:cNvSpPr>
          <p:nvPr>
            <p:ph type="title"/>
          </p:nvPr>
        </p:nvSpPr>
        <p:spPr>
          <a:xfrm>
            <a:off x="402364" y="236938"/>
            <a:ext cx="10515600" cy="1104751"/>
          </a:xfrm>
        </p:spPr>
        <p:txBody>
          <a:bodyPr>
            <a:noAutofit/>
          </a:bodyPr>
          <a:lstStyle/>
          <a:p>
            <a:r>
              <a:rPr lang="de-DE" sz="2800" dirty="0">
                <a:latin typeface="+mn-lt"/>
              </a:rPr>
              <a:t>Konferenz: </a:t>
            </a:r>
            <a:r>
              <a:rPr lang="de-DE" sz="2800" u="sng" dirty="0">
                <a:latin typeface="+mn-lt"/>
              </a:rPr>
              <a:t>Handelsbilanzdifferenzen und Stabilisierung der Eurozone</a:t>
            </a:r>
            <a:r>
              <a:rPr lang="de-DE" sz="2800" dirty="0">
                <a:latin typeface="+mn-lt"/>
              </a:rPr>
              <a:t>. Ist das Konzept der SPD oder der Koalition tragfähig?</a:t>
            </a:r>
          </a:p>
        </p:txBody>
      </p:sp>
      <p:sp>
        <p:nvSpPr>
          <p:cNvPr id="3" name="Inhaltsplatzhalter 2">
            <a:extLst>
              <a:ext uri="{FF2B5EF4-FFF2-40B4-BE49-F238E27FC236}">
                <a16:creationId xmlns:a16="http://schemas.microsoft.com/office/drawing/2014/main" id="{8E662B2C-F40F-496C-8168-04FADC039E52}"/>
              </a:ext>
            </a:extLst>
          </p:cNvPr>
          <p:cNvSpPr>
            <a:spLocks noGrp="1"/>
          </p:cNvSpPr>
          <p:nvPr>
            <p:ph idx="1"/>
          </p:nvPr>
        </p:nvSpPr>
        <p:spPr>
          <a:xfrm>
            <a:off x="522006" y="1615156"/>
            <a:ext cx="10515600" cy="5101838"/>
          </a:xfrm>
        </p:spPr>
        <p:txBody>
          <a:bodyPr/>
          <a:lstStyle/>
          <a:p>
            <a:r>
              <a:rPr lang="de-DE" dirty="0"/>
              <a:t>Zusammen mit Humanistischer Union, evtl. Friedrich-Ebert-Stiftung, RLS, Grüne?</a:t>
            </a:r>
          </a:p>
          <a:p>
            <a:r>
              <a:rPr lang="de-DE" dirty="0"/>
              <a:t>Tabus überwinden, Debatte voranbringen: </a:t>
            </a:r>
          </a:p>
          <a:p>
            <a:pPr lvl="1"/>
            <a:r>
              <a:rPr lang="de-DE" dirty="0"/>
              <a:t>Löhne: keine Kritik an Gewerkschaften? </a:t>
            </a:r>
            <a:br>
              <a:rPr lang="de-DE" dirty="0"/>
            </a:br>
            <a:r>
              <a:rPr lang="de-DE" dirty="0"/>
              <a:t>Lohnregulation wird nur am Rande erwähnt</a:t>
            </a:r>
          </a:p>
          <a:p>
            <a:pPr lvl="1"/>
            <a:r>
              <a:rPr lang="de-DE" dirty="0"/>
              <a:t>Euro erhalten – um jeden Preis? </a:t>
            </a:r>
          </a:p>
          <a:p>
            <a:pPr lvl="1"/>
            <a:r>
              <a:rPr lang="de-DE" dirty="0"/>
              <a:t>Lafontaine, Flassbeck</a:t>
            </a:r>
          </a:p>
          <a:p>
            <a:pPr lvl="1"/>
            <a:r>
              <a:rPr lang="de-DE" dirty="0"/>
              <a:t>Ausgleich der Differenzen durch Transfers. Rolle der Investitionen. </a:t>
            </a:r>
          </a:p>
          <a:p>
            <a:pPr lvl="1"/>
            <a:r>
              <a:rPr lang="de-DE" dirty="0"/>
              <a:t>Währungsfonds. Zentralbank.</a:t>
            </a:r>
          </a:p>
          <a:p>
            <a:r>
              <a:rPr lang="de-DE" dirty="0"/>
              <a:t>Eher wissenschaftlich? </a:t>
            </a:r>
            <a:br>
              <a:rPr lang="de-DE" dirty="0"/>
            </a:br>
            <a:r>
              <a:rPr lang="de-DE" dirty="0">
                <a:sym typeface="Wingdings" panose="05000000000000000000" pitchFamily="2" charset="2"/>
              </a:rPr>
              <a:t> eher Politik: Rot-Rot-Grün, Jusos, DL21, Diem25, </a:t>
            </a:r>
          </a:p>
          <a:p>
            <a:r>
              <a:rPr lang="de-DE" dirty="0">
                <a:sym typeface="Wingdings" panose="05000000000000000000" pitchFamily="2" charset="2"/>
              </a:rPr>
              <a:t>Ort? Teilnehmer.</a:t>
            </a:r>
            <a:endParaRPr lang="de-DE" dirty="0"/>
          </a:p>
        </p:txBody>
      </p:sp>
    </p:spTree>
    <p:extLst>
      <p:ext uri="{BB962C8B-B14F-4D97-AF65-F5344CB8AC3E}">
        <p14:creationId xmlns:p14="http://schemas.microsoft.com/office/powerpoint/2010/main" val="33384279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hteck 11"/>
          <p:cNvSpPr/>
          <p:nvPr/>
        </p:nvSpPr>
        <p:spPr>
          <a:xfrm>
            <a:off x="3951843" y="4440576"/>
            <a:ext cx="4356112" cy="954451"/>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Ellipse 3"/>
          <p:cNvSpPr/>
          <p:nvPr/>
        </p:nvSpPr>
        <p:spPr>
          <a:xfrm>
            <a:off x="485384" y="1174459"/>
            <a:ext cx="2936148" cy="5142451"/>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Ellipse 4"/>
          <p:cNvSpPr/>
          <p:nvPr/>
        </p:nvSpPr>
        <p:spPr>
          <a:xfrm>
            <a:off x="8274141" y="1061964"/>
            <a:ext cx="3339223" cy="5259897"/>
          </a:xfrm>
          <a:prstGeom prst="ellips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feld 5"/>
          <p:cNvSpPr txBox="1"/>
          <p:nvPr/>
        </p:nvSpPr>
        <p:spPr>
          <a:xfrm>
            <a:off x="1021921" y="1672697"/>
            <a:ext cx="1863074"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1" i="0" u="sng" strike="noStrike" kern="1200" cap="none" spc="0" normalizeH="0" baseline="0" noProof="0" dirty="0">
                <a:ln>
                  <a:noFill/>
                </a:ln>
                <a:solidFill>
                  <a:prstClr val="white"/>
                </a:solidFill>
                <a:effectLst/>
                <a:uLnTx/>
                <a:uFillTx/>
                <a:latin typeface="Calibri" panose="020F0502020204030204"/>
                <a:ea typeface="+mn-ea"/>
                <a:cs typeface="+mn-cs"/>
              </a:rPr>
              <a:t>Überschussland</a:t>
            </a:r>
          </a:p>
        </p:txBody>
      </p:sp>
      <p:sp>
        <p:nvSpPr>
          <p:cNvPr id="7" name="Textfeld 6"/>
          <p:cNvSpPr txBox="1"/>
          <p:nvPr/>
        </p:nvSpPr>
        <p:spPr>
          <a:xfrm>
            <a:off x="9363054" y="1244386"/>
            <a:ext cx="1336969"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1" i="0" u="sng" strike="noStrike" kern="1200" cap="none" spc="0" normalizeH="0" baseline="0" noProof="0" dirty="0">
                <a:ln>
                  <a:noFill/>
                </a:ln>
                <a:solidFill>
                  <a:prstClr val="black"/>
                </a:solidFill>
                <a:effectLst/>
                <a:uLnTx/>
                <a:uFillTx/>
                <a:latin typeface="Calibri" panose="020F0502020204030204"/>
                <a:ea typeface="+mn-ea"/>
                <a:cs typeface="+mn-cs"/>
              </a:rPr>
              <a:t>Defizitland</a:t>
            </a:r>
          </a:p>
        </p:txBody>
      </p:sp>
      <p:sp>
        <p:nvSpPr>
          <p:cNvPr id="10" name="Pfeil nach rechts 9"/>
          <p:cNvSpPr/>
          <p:nvPr/>
        </p:nvSpPr>
        <p:spPr>
          <a:xfrm>
            <a:off x="3627061" y="444617"/>
            <a:ext cx="5352176" cy="1140903"/>
          </a:xfrm>
          <a:prstGeom prst="right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Pfeil nach links 12"/>
          <p:cNvSpPr/>
          <p:nvPr/>
        </p:nvSpPr>
        <p:spPr>
          <a:xfrm>
            <a:off x="3608311" y="1140903"/>
            <a:ext cx="5097264" cy="1111827"/>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Pfeil nach links 14"/>
          <p:cNvSpPr/>
          <p:nvPr/>
        </p:nvSpPr>
        <p:spPr>
          <a:xfrm>
            <a:off x="3797349" y="2162999"/>
            <a:ext cx="4785542" cy="436418"/>
          </a:xfrm>
          <a:prstGeom prst="leftArrow">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Pfeil nach rechts 15"/>
          <p:cNvSpPr/>
          <p:nvPr/>
        </p:nvSpPr>
        <p:spPr>
          <a:xfrm>
            <a:off x="3894041" y="2603245"/>
            <a:ext cx="4801178" cy="434227"/>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Textfeld 16"/>
          <p:cNvSpPr txBox="1"/>
          <p:nvPr/>
        </p:nvSpPr>
        <p:spPr>
          <a:xfrm>
            <a:off x="4056585" y="830402"/>
            <a:ext cx="432261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rPr>
              <a:t>Warenexport aus dem Überschussland</a:t>
            </a:r>
          </a:p>
        </p:txBody>
      </p:sp>
      <p:sp>
        <p:nvSpPr>
          <p:cNvPr id="18" name="Textfeld 17"/>
          <p:cNvSpPr txBox="1"/>
          <p:nvPr/>
        </p:nvSpPr>
        <p:spPr>
          <a:xfrm>
            <a:off x="4140004" y="1510235"/>
            <a:ext cx="432261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rPr>
              <a:t>Geld: Zahlung für Exporte</a:t>
            </a:r>
          </a:p>
        </p:txBody>
      </p:sp>
      <p:sp>
        <p:nvSpPr>
          <p:cNvPr id="21" name="Textfeld 20"/>
          <p:cNvSpPr txBox="1"/>
          <p:nvPr/>
        </p:nvSpPr>
        <p:spPr>
          <a:xfrm>
            <a:off x="4072168" y="2635693"/>
            <a:ext cx="432261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rPr>
              <a:t>Geld: Zahlung für Warenimporte</a:t>
            </a:r>
          </a:p>
        </p:txBody>
      </p:sp>
      <p:sp>
        <p:nvSpPr>
          <p:cNvPr id="22" name="Textfeld 21"/>
          <p:cNvSpPr txBox="1"/>
          <p:nvPr/>
        </p:nvSpPr>
        <p:spPr>
          <a:xfrm>
            <a:off x="4140004" y="2190644"/>
            <a:ext cx="432261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rPr>
              <a:t>Warenimporte in das Überschussland</a:t>
            </a:r>
          </a:p>
        </p:txBody>
      </p:sp>
      <p:sp>
        <p:nvSpPr>
          <p:cNvPr id="23" name="Rechteck 22"/>
          <p:cNvSpPr/>
          <p:nvPr/>
        </p:nvSpPr>
        <p:spPr>
          <a:xfrm>
            <a:off x="1966515" y="2077349"/>
            <a:ext cx="1417139" cy="1195787"/>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Nach rechts gekrümmter Pfeil 30"/>
          <p:cNvSpPr/>
          <p:nvPr/>
        </p:nvSpPr>
        <p:spPr>
          <a:xfrm rot="16200000">
            <a:off x="5285061" y="-68735"/>
            <a:ext cx="3067098" cy="9704189"/>
          </a:xfrm>
          <a:prstGeom prst="curved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4" name="Textfeld 33"/>
          <p:cNvSpPr txBox="1"/>
          <p:nvPr/>
        </p:nvSpPr>
        <p:spPr>
          <a:xfrm>
            <a:off x="684205" y="4604528"/>
            <a:ext cx="2062321" cy="1200329"/>
          </a:xfrm>
          <a:prstGeom prst="rect">
            <a:avLst/>
          </a:prstGeom>
          <a:solidFill>
            <a:schemeClr val="accent1">
              <a:lumMod val="60000"/>
              <a:lumOff val="4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rPr>
              <a:t>Wertpapier-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rPr>
              <a:t>Depots mit laufend wachsendem Bestand</a:t>
            </a:r>
          </a:p>
        </p:txBody>
      </p:sp>
      <p:sp>
        <p:nvSpPr>
          <p:cNvPr id="24" name="Textfeld 23"/>
          <p:cNvSpPr txBox="1"/>
          <p:nvPr/>
        </p:nvSpPr>
        <p:spPr>
          <a:xfrm>
            <a:off x="2015109" y="2097693"/>
            <a:ext cx="1518751"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rPr>
              <a:t>Devisen-überschuss (wird laufend recycelt)</a:t>
            </a:r>
          </a:p>
        </p:txBody>
      </p:sp>
      <p:sp>
        <p:nvSpPr>
          <p:cNvPr id="2" name="Textfeld 1"/>
          <p:cNvSpPr txBox="1"/>
          <p:nvPr/>
        </p:nvSpPr>
        <p:spPr>
          <a:xfrm>
            <a:off x="4925092" y="6032432"/>
            <a:ext cx="333766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rPr>
              <a:t>Geld: Zahlung für Wertpapiere</a:t>
            </a:r>
          </a:p>
        </p:txBody>
      </p:sp>
      <p:sp>
        <p:nvSpPr>
          <p:cNvPr id="25" name="Textfeld 24"/>
          <p:cNvSpPr txBox="1"/>
          <p:nvPr/>
        </p:nvSpPr>
        <p:spPr>
          <a:xfrm>
            <a:off x="5695383" y="3169543"/>
            <a:ext cx="1463403" cy="3772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rPr>
              <a:t>Wertpapiere</a:t>
            </a:r>
          </a:p>
        </p:txBody>
      </p:sp>
      <p:sp>
        <p:nvSpPr>
          <p:cNvPr id="32" name="Nach oben gekrümmter Pfeil 31"/>
          <p:cNvSpPr/>
          <p:nvPr/>
        </p:nvSpPr>
        <p:spPr>
          <a:xfrm rot="10800000">
            <a:off x="2305042" y="3175964"/>
            <a:ext cx="7703797" cy="2731114"/>
          </a:xfrm>
          <a:prstGeom prst="curvedUp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 name="Textfeld 32"/>
          <p:cNvSpPr txBox="1"/>
          <p:nvPr/>
        </p:nvSpPr>
        <p:spPr>
          <a:xfrm>
            <a:off x="9168684" y="5250859"/>
            <a:ext cx="2228594" cy="1477328"/>
          </a:xfrm>
          <a:prstGeom prst="rect">
            <a:avLst/>
          </a:prstGeom>
          <a:solidFill>
            <a:schemeClr val="accent1">
              <a:lumMod val="40000"/>
              <a:lumOff val="6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rPr>
              <a:t>Laufend: </a:t>
            </a:r>
            <a:b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rPr>
              <a:t>Wertpapieremission  bei gleichzeitiger Kreditvergabe im Innern</a:t>
            </a:r>
          </a:p>
        </p:txBody>
      </p:sp>
      <p:sp>
        <p:nvSpPr>
          <p:cNvPr id="3" name="Pfeil nach rechts 2"/>
          <p:cNvSpPr/>
          <p:nvPr/>
        </p:nvSpPr>
        <p:spPr>
          <a:xfrm>
            <a:off x="4056585" y="4603839"/>
            <a:ext cx="4128443" cy="333683"/>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Pfeil nach links 8"/>
          <p:cNvSpPr/>
          <p:nvPr/>
        </p:nvSpPr>
        <p:spPr>
          <a:xfrm>
            <a:off x="4028836" y="4963493"/>
            <a:ext cx="4095380" cy="26182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Textfeld 13"/>
          <p:cNvSpPr txBox="1"/>
          <p:nvPr/>
        </p:nvSpPr>
        <p:spPr>
          <a:xfrm>
            <a:off x="4184417" y="4595469"/>
            <a:ext cx="4066954"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rPr>
              <a:t>Direktinvestitionen: Geld für Erwerb von Anteilen an ausländischen Unternehmen, Erwerb von Immobilien und Sachwerten </a:t>
            </a:r>
          </a:p>
        </p:txBody>
      </p:sp>
      <p:pic>
        <p:nvPicPr>
          <p:cNvPr id="11" name="Grafik 10">
            <a:extLst>
              <a:ext uri="{FF2B5EF4-FFF2-40B4-BE49-F238E27FC236}">
                <a16:creationId xmlns:a16="http://schemas.microsoft.com/office/drawing/2014/main" id="{57227376-811A-4822-886E-D55DD5260854}"/>
              </a:ext>
            </a:extLst>
          </p:cNvPr>
          <p:cNvPicPr>
            <a:picLocks noChangeAspect="1"/>
          </p:cNvPicPr>
          <p:nvPr/>
        </p:nvPicPr>
        <p:blipFill>
          <a:blip r:embed="rId2"/>
          <a:stretch>
            <a:fillRect/>
          </a:stretch>
        </p:blipFill>
        <p:spPr>
          <a:xfrm>
            <a:off x="8824443" y="1649173"/>
            <a:ext cx="1432684" cy="1207113"/>
          </a:xfrm>
          <a:prstGeom prst="rect">
            <a:avLst/>
          </a:prstGeom>
        </p:spPr>
      </p:pic>
      <p:sp>
        <p:nvSpPr>
          <p:cNvPr id="19" name="Textfeld 18">
            <a:extLst>
              <a:ext uri="{FF2B5EF4-FFF2-40B4-BE49-F238E27FC236}">
                <a16:creationId xmlns:a16="http://schemas.microsoft.com/office/drawing/2014/main" id="{0CBE11C1-C24D-43E3-8D8E-59D8C7AE06E6}"/>
              </a:ext>
            </a:extLst>
          </p:cNvPr>
          <p:cNvSpPr txBox="1"/>
          <p:nvPr/>
        </p:nvSpPr>
        <p:spPr>
          <a:xfrm>
            <a:off x="8846380" y="1655957"/>
            <a:ext cx="1199367" cy="1200329"/>
          </a:xfrm>
          <a:prstGeom prst="rect">
            <a:avLst/>
          </a:prstGeom>
          <a:noFill/>
        </p:spPr>
        <p:txBody>
          <a:bodyPr wrap="none" rtlCol="0">
            <a:spAutoFit/>
          </a:bodyPr>
          <a:lstStyle/>
          <a:p>
            <a:r>
              <a:rPr lang="de-DE" dirty="0"/>
              <a:t>Kredit-</a:t>
            </a:r>
            <a:br>
              <a:rPr lang="de-DE" dirty="0"/>
            </a:br>
            <a:r>
              <a:rPr lang="de-DE" dirty="0" err="1"/>
              <a:t>aufnahme</a:t>
            </a:r>
            <a:r>
              <a:rPr lang="de-DE" dirty="0"/>
              <a:t>,</a:t>
            </a:r>
            <a:br>
              <a:rPr lang="de-DE" dirty="0"/>
            </a:br>
            <a:r>
              <a:rPr lang="de-DE" dirty="0"/>
              <a:t>z.B. Geld-</a:t>
            </a:r>
            <a:br>
              <a:rPr lang="de-DE" dirty="0"/>
            </a:br>
            <a:r>
              <a:rPr lang="de-DE" dirty="0" err="1"/>
              <a:t>schöpfung</a:t>
            </a:r>
            <a:endParaRPr lang="de-DE" dirty="0"/>
          </a:p>
        </p:txBody>
      </p:sp>
      <p:sp>
        <p:nvSpPr>
          <p:cNvPr id="20" name="Pfeil: nach unten 19">
            <a:extLst>
              <a:ext uri="{FF2B5EF4-FFF2-40B4-BE49-F238E27FC236}">
                <a16:creationId xmlns:a16="http://schemas.microsoft.com/office/drawing/2014/main" id="{A4BC247A-3A0D-4F92-AA46-7759485757B1}"/>
              </a:ext>
            </a:extLst>
          </p:cNvPr>
          <p:cNvSpPr/>
          <p:nvPr/>
        </p:nvSpPr>
        <p:spPr>
          <a:xfrm>
            <a:off x="9954223" y="2722767"/>
            <a:ext cx="543167" cy="2672260"/>
          </a:xfrm>
          <a:prstGeom prst="downArrow">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Textfeld 25">
            <a:extLst>
              <a:ext uri="{FF2B5EF4-FFF2-40B4-BE49-F238E27FC236}">
                <a16:creationId xmlns:a16="http://schemas.microsoft.com/office/drawing/2014/main" id="{7114BBD3-2B45-4D98-9193-BF6F935047A3}"/>
              </a:ext>
            </a:extLst>
          </p:cNvPr>
          <p:cNvSpPr txBox="1"/>
          <p:nvPr/>
        </p:nvSpPr>
        <p:spPr>
          <a:xfrm rot="5400000">
            <a:off x="9572538" y="3177919"/>
            <a:ext cx="1291636" cy="369332"/>
          </a:xfrm>
          <a:prstGeom prst="rect">
            <a:avLst/>
          </a:prstGeom>
          <a:noFill/>
        </p:spPr>
        <p:txBody>
          <a:bodyPr wrap="none" rtlCol="0">
            <a:spAutoFit/>
          </a:bodyPr>
          <a:lstStyle/>
          <a:p>
            <a:r>
              <a:rPr lang="de-DE" dirty="0"/>
              <a:t>Verbriefung</a:t>
            </a:r>
          </a:p>
        </p:txBody>
      </p:sp>
      <p:sp>
        <p:nvSpPr>
          <p:cNvPr id="27" name="Rechteck 26">
            <a:extLst>
              <a:ext uri="{FF2B5EF4-FFF2-40B4-BE49-F238E27FC236}">
                <a16:creationId xmlns:a16="http://schemas.microsoft.com/office/drawing/2014/main" id="{D05CC6C3-08DD-4BA6-B499-3DB8F40147C7}"/>
              </a:ext>
            </a:extLst>
          </p:cNvPr>
          <p:cNvSpPr/>
          <p:nvPr/>
        </p:nvSpPr>
        <p:spPr>
          <a:xfrm>
            <a:off x="4608842" y="3691912"/>
            <a:ext cx="3127138" cy="461665"/>
          </a:xfrm>
          <a:prstGeom prst="rect">
            <a:avLst/>
          </a:prstGeom>
          <a:solidFill>
            <a:srgbClr val="FF0000"/>
          </a:solidFill>
        </p:spPr>
        <p:txBody>
          <a:bodyPr wrap="none">
            <a:spAutoFit/>
          </a:bodyPr>
          <a:lstStyle/>
          <a:p>
            <a:r>
              <a:rPr lang="de-DE" sz="2400" cap="small" dirty="0">
                <a:solidFill>
                  <a:srgbClr val="0070C0"/>
                </a:solidFill>
              </a:rPr>
              <a:t>Der globale Minotaurus</a:t>
            </a:r>
          </a:p>
        </p:txBody>
      </p:sp>
    </p:spTree>
    <p:extLst>
      <p:ext uri="{BB962C8B-B14F-4D97-AF65-F5344CB8AC3E}">
        <p14:creationId xmlns:p14="http://schemas.microsoft.com/office/powerpoint/2010/main" val="4196273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2"/>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0"/>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6"/>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3"/>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4"/>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2"/>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9"/>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3"/>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14"/>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31" presetClass="entr" presetSubtype="0" repeatCount="indefinite" fill="hold" grpId="0" nodeType="clickEffect">
                                  <p:stCondLst>
                                    <p:cond delay="0"/>
                                  </p:stCondLst>
                                  <p:childTnLst>
                                    <p:set>
                                      <p:cBhvr>
                                        <p:cTn id="72" dur="1" fill="hold">
                                          <p:stCondLst>
                                            <p:cond delay="0"/>
                                          </p:stCondLst>
                                        </p:cTn>
                                        <p:tgtEl>
                                          <p:spTgt spid="27"/>
                                        </p:tgtEl>
                                        <p:attrNameLst>
                                          <p:attrName>style.visibility</p:attrName>
                                        </p:attrNameLst>
                                      </p:cBhvr>
                                      <p:to>
                                        <p:strVal val="visible"/>
                                      </p:to>
                                    </p:set>
                                    <p:anim calcmode="lin" valueType="num">
                                      <p:cBhvr>
                                        <p:cTn id="73" dur="5000" fill="hold"/>
                                        <p:tgtEl>
                                          <p:spTgt spid="27"/>
                                        </p:tgtEl>
                                        <p:attrNameLst>
                                          <p:attrName>ppt_w</p:attrName>
                                        </p:attrNameLst>
                                      </p:cBhvr>
                                      <p:tavLst>
                                        <p:tav tm="0">
                                          <p:val>
                                            <p:fltVal val="0"/>
                                          </p:val>
                                        </p:tav>
                                        <p:tav tm="100000">
                                          <p:val>
                                            <p:strVal val="#ppt_w"/>
                                          </p:val>
                                        </p:tav>
                                      </p:tavLst>
                                    </p:anim>
                                    <p:anim calcmode="lin" valueType="num">
                                      <p:cBhvr>
                                        <p:cTn id="74" dur="5000" fill="hold"/>
                                        <p:tgtEl>
                                          <p:spTgt spid="27"/>
                                        </p:tgtEl>
                                        <p:attrNameLst>
                                          <p:attrName>ppt_h</p:attrName>
                                        </p:attrNameLst>
                                      </p:cBhvr>
                                      <p:tavLst>
                                        <p:tav tm="0">
                                          <p:val>
                                            <p:fltVal val="0"/>
                                          </p:val>
                                        </p:tav>
                                        <p:tav tm="100000">
                                          <p:val>
                                            <p:strVal val="#ppt_h"/>
                                          </p:val>
                                        </p:tav>
                                      </p:tavLst>
                                    </p:anim>
                                    <p:anim calcmode="lin" valueType="num">
                                      <p:cBhvr>
                                        <p:cTn id="75" dur="5000" fill="hold"/>
                                        <p:tgtEl>
                                          <p:spTgt spid="27"/>
                                        </p:tgtEl>
                                        <p:attrNameLst>
                                          <p:attrName>style.rotation</p:attrName>
                                        </p:attrNameLst>
                                      </p:cBhvr>
                                      <p:tavLst>
                                        <p:tav tm="0">
                                          <p:val>
                                            <p:fltVal val="90"/>
                                          </p:val>
                                        </p:tav>
                                        <p:tav tm="100000">
                                          <p:val>
                                            <p:fltVal val="0"/>
                                          </p:val>
                                        </p:tav>
                                      </p:tavLst>
                                    </p:anim>
                                    <p:animEffect transition="in" filter="fade">
                                      <p:cBhvr>
                                        <p:cTn id="76" dur="5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0" grpId="0" animBg="1"/>
      <p:bldP spid="13" grpId="0" animBg="1"/>
      <p:bldP spid="15" grpId="0" animBg="1"/>
      <p:bldP spid="16" grpId="0" animBg="1"/>
      <p:bldP spid="17" grpId="0"/>
      <p:bldP spid="18" grpId="0"/>
      <p:bldP spid="21" grpId="0"/>
      <p:bldP spid="22" grpId="0"/>
      <p:bldP spid="23" grpId="0" animBg="1"/>
      <p:bldP spid="31" grpId="0" animBg="1"/>
      <p:bldP spid="34" grpId="0" animBg="1"/>
      <p:bldP spid="24" grpId="0"/>
      <p:bldP spid="2" grpId="0"/>
      <p:bldP spid="25" grpId="0"/>
      <p:bldP spid="32" grpId="0" animBg="1"/>
      <p:bldP spid="33" grpId="0" animBg="1"/>
      <p:bldP spid="3" grpId="0" animBg="1"/>
      <p:bldP spid="9" grpId="0" animBg="1"/>
      <p:bldP spid="14" grpId="0"/>
      <p:bldP spid="19" grpId="0"/>
      <p:bldP spid="20" grpId="0" animBg="1"/>
      <p:bldP spid="26" grpId="0"/>
      <p:bldP spid="2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B8C43306-DB4B-43AF-ABF5-0B6BCBA10EF1}"/>
              </a:ext>
            </a:extLst>
          </p:cNvPr>
          <p:cNvPicPr>
            <a:picLocks noChangeAspect="1"/>
          </p:cNvPicPr>
          <p:nvPr/>
        </p:nvPicPr>
        <p:blipFill>
          <a:blip r:embed="rId2"/>
          <a:stretch>
            <a:fillRect/>
          </a:stretch>
        </p:blipFill>
        <p:spPr>
          <a:xfrm>
            <a:off x="1923582" y="299809"/>
            <a:ext cx="8502463" cy="6414517"/>
          </a:xfrm>
          <a:prstGeom prst="rect">
            <a:avLst/>
          </a:prstGeom>
        </p:spPr>
      </p:pic>
    </p:spTree>
    <p:extLst>
      <p:ext uri="{BB962C8B-B14F-4D97-AF65-F5344CB8AC3E}">
        <p14:creationId xmlns:p14="http://schemas.microsoft.com/office/powerpoint/2010/main" val="16567788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71C5ED8-A462-4A61-AD1D-F9FCD0A8ACD5}"/>
              </a:ext>
            </a:extLst>
          </p:cNvPr>
          <p:cNvSpPr>
            <a:spLocks noGrp="1"/>
          </p:cNvSpPr>
          <p:nvPr>
            <p:ph type="title"/>
          </p:nvPr>
        </p:nvSpPr>
        <p:spPr>
          <a:xfrm>
            <a:off x="351090" y="296760"/>
            <a:ext cx="10515600" cy="574911"/>
          </a:xfrm>
        </p:spPr>
        <p:txBody>
          <a:bodyPr/>
          <a:lstStyle/>
          <a:p>
            <a:r>
              <a:rPr lang="de-DE" b="1" dirty="0"/>
              <a:t>Finanziell: Überschussrecycling</a:t>
            </a:r>
          </a:p>
        </p:txBody>
      </p:sp>
      <p:sp>
        <p:nvSpPr>
          <p:cNvPr id="3" name="Inhaltsplatzhalter 2">
            <a:extLst>
              <a:ext uri="{FF2B5EF4-FFF2-40B4-BE49-F238E27FC236}">
                <a16:creationId xmlns:a16="http://schemas.microsoft.com/office/drawing/2014/main" id="{5E44C9AB-0D03-4786-99E2-9BBA9BAC90B4}"/>
              </a:ext>
            </a:extLst>
          </p:cNvPr>
          <p:cNvSpPr>
            <a:spLocks noGrp="1"/>
          </p:cNvSpPr>
          <p:nvPr>
            <p:ph idx="1"/>
          </p:nvPr>
        </p:nvSpPr>
        <p:spPr>
          <a:xfrm>
            <a:off x="351090" y="1255040"/>
            <a:ext cx="5744910" cy="5453407"/>
          </a:xfrm>
        </p:spPr>
        <p:txBody>
          <a:bodyPr/>
          <a:lstStyle/>
          <a:p>
            <a:pPr marL="0" indent="0">
              <a:buNone/>
            </a:pPr>
            <a:r>
              <a:rPr lang="de-DE" sz="2400" b="1" dirty="0"/>
              <a:t>im Defizitland</a:t>
            </a:r>
          </a:p>
          <a:p>
            <a:pPr marL="514350" indent="-514350">
              <a:buFont typeface="+mj-lt"/>
              <a:buAutoNum type="arabicPeriod"/>
            </a:pPr>
            <a:r>
              <a:rPr lang="de-DE" sz="2400" dirty="0"/>
              <a:t>Kreditaufnahme (Verschuldung) im Inland (z.B. durch Geldschöpfung)</a:t>
            </a:r>
            <a:br>
              <a:rPr lang="de-DE" sz="2400" dirty="0"/>
            </a:br>
            <a:endParaRPr lang="de-DE" sz="2400" dirty="0"/>
          </a:p>
          <a:p>
            <a:pPr marL="514350" indent="-514350">
              <a:buFont typeface="+mj-lt"/>
              <a:buAutoNum type="arabicPeriod" startAt="2"/>
            </a:pPr>
            <a:r>
              <a:rPr lang="de-DE" sz="2400" dirty="0"/>
              <a:t>Kreditaufnahme im Ausland (Verschuldung gegenüber dem Ausland)</a:t>
            </a:r>
          </a:p>
          <a:p>
            <a:pPr marL="514350" indent="-514350">
              <a:buFont typeface="+mj-lt"/>
              <a:buAutoNum type="arabicPeriod" startAt="2"/>
            </a:pPr>
            <a:r>
              <a:rPr lang="de-DE" sz="2400" dirty="0"/>
              <a:t>Emission und Verkauf von Wertpapieren (</a:t>
            </a:r>
            <a:r>
              <a:rPr lang="de-DE" sz="2400" i="1" dirty="0"/>
              <a:t>Verbriefte</a:t>
            </a:r>
            <a:r>
              <a:rPr lang="de-DE" sz="2400" dirty="0"/>
              <a:t> Schulden, darunter Staatsanleihen und Aktien)</a:t>
            </a:r>
          </a:p>
          <a:p>
            <a:pPr marL="514350" indent="-514350">
              <a:buFont typeface="+mj-lt"/>
              <a:buAutoNum type="arabicPeriod" startAt="2"/>
            </a:pPr>
            <a:r>
              <a:rPr lang="de-DE" sz="2400" dirty="0"/>
              <a:t>Verkauf von Vermögensgegenständen – Sachvermögen – bei Direktinvestitionen (Grundstücke, Unternehmen, Unternehmensanteile)</a:t>
            </a:r>
          </a:p>
          <a:p>
            <a:endParaRPr lang="de-DE" dirty="0"/>
          </a:p>
        </p:txBody>
      </p:sp>
      <p:sp>
        <p:nvSpPr>
          <p:cNvPr id="6" name="Inhaltsplatzhalter 2">
            <a:extLst>
              <a:ext uri="{FF2B5EF4-FFF2-40B4-BE49-F238E27FC236}">
                <a16:creationId xmlns:a16="http://schemas.microsoft.com/office/drawing/2014/main" id="{CAAF53F9-3A65-4D3A-A46F-EEDCF61ADAAF}"/>
              </a:ext>
            </a:extLst>
          </p:cNvPr>
          <p:cNvSpPr txBox="1">
            <a:spLocks/>
          </p:cNvSpPr>
          <p:nvPr/>
        </p:nvSpPr>
        <p:spPr>
          <a:xfrm>
            <a:off x="6291548" y="1289223"/>
            <a:ext cx="5744910" cy="5453407"/>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DE" sz="2400" b="1" dirty="0"/>
              <a:t>im Überschussland</a:t>
            </a:r>
          </a:p>
          <a:p>
            <a:pPr marL="514350" indent="-514350">
              <a:buFont typeface="+mj-lt"/>
              <a:buAutoNum type="arabicPeriod"/>
            </a:pPr>
            <a:r>
              <a:rPr lang="de-DE" sz="2400" dirty="0"/>
              <a:t>Anhäufung von Geldvermögen in eigener Währung und in Fremdwährung (Devisenbestände z.B. bei der Zentralbank</a:t>
            </a:r>
          </a:p>
          <a:p>
            <a:pPr marL="514350" indent="-514350">
              <a:buFont typeface="+mj-lt"/>
              <a:buAutoNum type="arabicPeriod"/>
            </a:pPr>
            <a:r>
              <a:rPr lang="de-DE" sz="2400" dirty="0"/>
              <a:t>Kreditvergabe an das Ausland, Forderungen an ausländische Schuldner</a:t>
            </a:r>
          </a:p>
          <a:p>
            <a:pPr marL="514350" indent="-514350">
              <a:buFont typeface="+mj-lt"/>
              <a:buAutoNum type="arabicPeriod"/>
            </a:pPr>
            <a:r>
              <a:rPr lang="de-DE" sz="2400" dirty="0"/>
              <a:t>Kauf von ausländischen Wertpapieren (darunter Staatsanleihen und Aktien)</a:t>
            </a:r>
            <a:br>
              <a:rPr lang="de-DE" sz="2400" dirty="0"/>
            </a:br>
            <a:endParaRPr lang="de-DE" sz="2400" dirty="0"/>
          </a:p>
          <a:p>
            <a:pPr marL="514350" indent="-514350">
              <a:buFont typeface="+mj-lt"/>
              <a:buAutoNum type="arabicPeriod"/>
            </a:pPr>
            <a:r>
              <a:rPr lang="de-DE" sz="2400" dirty="0"/>
              <a:t>Direktinvestitionen im Ausland: </a:t>
            </a:r>
            <a:br>
              <a:rPr lang="de-DE" sz="2400" dirty="0"/>
            </a:br>
            <a:r>
              <a:rPr lang="de-DE" sz="2400" dirty="0"/>
              <a:t>Kauf Sachvermögen (Grundstücke, Unternehmen, Unternehmensanteile, evtl. Gründung von Unternehmen im Ausland)</a:t>
            </a:r>
          </a:p>
          <a:p>
            <a:endParaRPr lang="de-DE" dirty="0"/>
          </a:p>
        </p:txBody>
      </p:sp>
    </p:spTree>
    <p:extLst>
      <p:ext uri="{BB962C8B-B14F-4D97-AF65-F5344CB8AC3E}">
        <p14:creationId xmlns:p14="http://schemas.microsoft.com/office/powerpoint/2010/main" val="371741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FD7C718-4A98-41A8-9573-D134D190DDE3}"/>
              </a:ext>
            </a:extLst>
          </p:cNvPr>
          <p:cNvSpPr>
            <a:spLocks noGrp="1"/>
          </p:cNvSpPr>
          <p:nvPr>
            <p:ph type="title"/>
          </p:nvPr>
        </p:nvSpPr>
        <p:spPr>
          <a:xfrm>
            <a:off x="641647" y="1"/>
            <a:ext cx="10515600" cy="1247686"/>
          </a:xfrm>
        </p:spPr>
        <p:txBody>
          <a:bodyPr>
            <a:noAutofit/>
          </a:bodyPr>
          <a:lstStyle/>
          <a:p>
            <a:r>
              <a:rPr lang="de-DE" sz="3600" dirty="0">
                <a:latin typeface="+mn-lt"/>
              </a:rPr>
              <a:t>Überschüsse und Defizite schaden </a:t>
            </a:r>
            <a:br>
              <a:rPr lang="de-DE" sz="3600" dirty="0">
                <a:latin typeface="+mn-lt"/>
              </a:rPr>
            </a:br>
            <a:r>
              <a:rPr lang="de-DE" sz="3600" dirty="0">
                <a:latin typeface="+mn-lt"/>
              </a:rPr>
              <a:t>der wirtschaftlichen Entwicklung</a:t>
            </a:r>
          </a:p>
        </p:txBody>
      </p:sp>
      <p:sp>
        <p:nvSpPr>
          <p:cNvPr id="3" name="Inhaltsplatzhalter 2">
            <a:extLst>
              <a:ext uri="{FF2B5EF4-FFF2-40B4-BE49-F238E27FC236}">
                <a16:creationId xmlns:a16="http://schemas.microsoft.com/office/drawing/2014/main" id="{68CC178E-0D41-4648-AA47-7CEBF346FE7E}"/>
              </a:ext>
            </a:extLst>
          </p:cNvPr>
          <p:cNvSpPr>
            <a:spLocks noGrp="1"/>
          </p:cNvSpPr>
          <p:nvPr>
            <p:ph idx="1"/>
          </p:nvPr>
        </p:nvSpPr>
        <p:spPr>
          <a:xfrm>
            <a:off x="479275" y="1509430"/>
            <a:ext cx="11382287" cy="5348570"/>
          </a:xfrm>
        </p:spPr>
        <p:txBody>
          <a:bodyPr/>
          <a:lstStyle/>
          <a:p>
            <a:r>
              <a:rPr lang="de-DE" dirty="0"/>
              <a:t>kurzfristig, mittelfristiger Ausgleich </a:t>
            </a:r>
            <a:r>
              <a:rPr lang="de-DE" dirty="0">
                <a:sym typeface="Wingdings" panose="05000000000000000000" pitchFamily="2" charset="2"/>
              </a:rPr>
              <a:t> </a:t>
            </a:r>
            <a:r>
              <a:rPr lang="de-DE" dirty="0"/>
              <a:t>kein Problem, aber wenn langfristig und anhaltend:</a:t>
            </a:r>
          </a:p>
          <a:p>
            <a:pPr lvl="1"/>
            <a:r>
              <a:rPr lang="de-DE" dirty="0"/>
              <a:t>Ressourcenentzug in Überschussländern: zu geringe Importe, zu geringe Investitionen. Es werden mehr Ressourcen verbraucht als ersetzt. </a:t>
            </a:r>
          </a:p>
          <a:p>
            <a:pPr lvl="1"/>
            <a:r>
              <a:rPr lang="de-DE" dirty="0"/>
              <a:t>Finanzanlagen statt Ressourcenersatz und Potenzialentwicklung. Diese selektive Investitionsschwäche ist in Deutschland offensichtlich. </a:t>
            </a:r>
          </a:p>
          <a:p>
            <a:pPr lvl="1"/>
            <a:r>
              <a:rPr lang="de-DE" dirty="0"/>
              <a:t>Deindustrialisierung, Arbeitslosigkeit in den Defizitländern.</a:t>
            </a:r>
          </a:p>
          <a:p>
            <a:pPr lvl="1"/>
            <a:r>
              <a:rPr lang="de-DE" dirty="0"/>
              <a:t>Verschuldung, Gefahr Finanzkrise</a:t>
            </a:r>
          </a:p>
          <a:p>
            <a:pPr lvl="1"/>
            <a:r>
              <a:rPr lang="de-DE" dirty="0"/>
              <a:t>Gefahr des Verlustes des in ausländischen Wertpapieren angelegten Finanzvermögens (von 2,6 Billionen sind nur noch 1,47 übrig).</a:t>
            </a:r>
          </a:p>
          <a:p>
            <a:pPr lvl="1"/>
            <a:r>
              <a:rPr lang="de-DE" dirty="0">
                <a:solidFill>
                  <a:srgbClr val="FF0000"/>
                </a:solidFill>
              </a:rPr>
              <a:t>Fehlorientierung der wirtschaftlichen Entwicklung</a:t>
            </a:r>
            <a:r>
              <a:rPr lang="de-DE" dirty="0"/>
              <a:t>: Export, Wettbewerbsfähigkeit auf den Außenmärkten statt Entwicklung – qualitative – der eigenen Ressourcen und Potenziale, vor allem keine Umstellung auf eine neue ökologische Entwicklungsrichtung. </a:t>
            </a:r>
          </a:p>
          <a:p>
            <a:endParaRPr lang="de-DE" dirty="0"/>
          </a:p>
          <a:p>
            <a:endParaRPr lang="de-DE" dirty="0"/>
          </a:p>
        </p:txBody>
      </p:sp>
    </p:spTree>
    <p:extLst>
      <p:ext uri="{BB962C8B-B14F-4D97-AF65-F5344CB8AC3E}">
        <p14:creationId xmlns:p14="http://schemas.microsoft.com/office/powerpoint/2010/main" val="33909076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A10C5848-CB12-4B1C-82B3-BFCC1B9EEC7B}"/>
              </a:ext>
            </a:extLst>
          </p:cNvPr>
          <p:cNvPicPr>
            <a:picLocks noChangeAspect="1"/>
          </p:cNvPicPr>
          <p:nvPr/>
        </p:nvPicPr>
        <p:blipFill>
          <a:blip r:embed="rId2"/>
          <a:stretch>
            <a:fillRect/>
          </a:stretch>
        </p:blipFill>
        <p:spPr>
          <a:xfrm>
            <a:off x="293480" y="0"/>
            <a:ext cx="4068884" cy="6858000"/>
          </a:xfrm>
          <a:prstGeom prst="rect">
            <a:avLst/>
          </a:prstGeom>
        </p:spPr>
      </p:pic>
      <p:sp>
        <p:nvSpPr>
          <p:cNvPr id="7" name="Inhaltsplatzhalter 6">
            <a:extLst>
              <a:ext uri="{FF2B5EF4-FFF2-40B4-BE49-F238E27FC236}">
                <a16:creationId xmlns:a16="http://schemas.microsoft.com/office/drawing/2014/main" id="{66B97B32-4994-4E87-AB77-0036A3F26D5A}"/>
              </a:ext>
            </a:extLst>
          </p:cNvPr>
          <p:cNvSpPr>
            <a:spLocks noGrp="1"/>
          </p:cNvSpPr>
          <p:nvPr>
            <p:ph idx="1"/>
          </p:nvPr>
        </p:nvSpPr>
        <p:spPr>
          <a:xfrm>
            <a:off x="4956944" y="289841"/>
            <a:ext cx="6941575" cy="6224081"/>
          </a:xfrm>
        </p:spPr>
        <p:txBody>
          <a:bodyPr/>
          <a:lstStyle/>
          <a:p>
            <a:pPr marL="0" indent="0">
              <a:buNone/>
            </a:pPr>
            <a:r>
              <a:rPr lang="de-DE" dirty="0" err="1"/>
              <a:t>Handelbilanzsalden</a:t>
            </a:r>
            <a:r>
              <a:rPr lang="de-DE" dirty="0"/>
              <a:t> in Mrd. EUR, </a:t>
            </a:r>
            <a:r>
              <a:rPr lang="de-DE" b="1" dirty="0"/>
              <a:t>2016</a:t>
            </a:r>
          </a:p>
          <a:p>
            <a:pPr>
              <a:tabLst>
                <a:tab pos="5024438" algn="dec"/>
              </a:tabLst>
            </a:pPr>
            <a:r>
              <a:rPr lang="de-DE" dirty="0"/>
              <a:t>Deutschland:  	</a:t>
            </a:r>
            <a:r>
              <a:rPr lang="de-DE" dirty="0">
                <a:solidFill>
                  <a:srgbClr val="0070C0"/>
                </a:solidFill>
              </a:rPr>
              <a:t>+256,53</a:t>
            </a:r>
          </a:p>
          <a:p>
            <a:pPr>
              <a:tabLst>
                <a:tab pos="5024438" algn="dec"/>
              </a:tabLst>
            </a:pPr>
            <a:r>
              <a:rPr lang="de-DE" dirty="0"/>
              <a:t>Niederlande: 	</a:t>
            </a:r>
            <a:r>
              <a:rPr lang="de-DE" dirty="0">
                <a:solidFill>
                  <a:srgbClr val="0070C0"/>
                </a:solidFill>
              </a:rPr>
              <a:t>+58,92</a:t>
            </a:r>
          </a:p>
          <a:p>
            <a:pPr>
              <a:tabLst>
                <a:tab pos="5024438" algn="dec"/>
              </a:tabLst>
            </a:pPr>
            <a:r>
              <a:rPr lang="de-DE" dirty="0">
                <a:solidFill>
                  <a:srgbClr val="0070C0"/>
                </a:solidFill>
              </a:rPr>
              <a:t>Italien:	+51,5</a:t>
            </a:r>
          </a:p>
          <a:p>
            <a:pPr marL="0" indent="0">
              <a:buNone/>
              <a:tabLst>
                <a:tab pos="5024438" algn="dec"/>
              </a:tabLst>
            </a:pPr>
            <a:r>
              <a:rPr lang="de-DE" dirty="0"/>
              <a:t>….</a:t>
            </a:r>
          </a:p>
          <a:p>
            <a:pPr>
              <a:tabLst>
                <a:tab pos="5024438" algn="dec"/>
              </a:tabLst>
            </a:pPr>
            <a:r>
              <a:rPr lang="de-DE" dirty="0"/>
              <a:t>Portugal: 	</a:t>
            </a:r>
            <a:r>
              <a:rPr lang="de-DE" dirty="0">
                <a:solidFill>
                  <a:srgbClr val="FF0000"/>
                </a:solidFill>
              </a:rPr>
              <a:t>- 10,76</a:t>
            </a:r>
          </a:p>
          <a:p>
            <a:pPr>
              <a:tabLst>
                <a:tab pos="5024438" algn="dec"/>
              </a:tabLst>
            </a:pPr>
            <a:r>
              <a:rPr lang="de-DE" dirty="0"/>
              <a:t>Griechenland: 	</a:t>
            </a:r>
            <a:r>
              <a:rPr lang="de-DE" dirty="0">
                <a:solidFill>
                  <a:srgbClr val="FF0000"/>
                </a:solidFill>
              </a:rPr>
              <a:t>-18,56</a:t>
            </a:r>
          </a:p>
          <a:p>
            <a:pPr>
              <a:tabLst>
                <a:tab pos="5024438" algn="dec"/>
              </a:tabLst>
            </a:pPr>
            <a:r>
              <a:rPr lang="de-DE" dirty="0"/>
              <a:t>Spanien: 	</a:t>
            </a:r>
            <a:r>
              <a:rPr lang="de-DE" dirty="0">
                <a:solidFill>
                  <a:srgbClr val="FF0000"/>
                </a:solidFill>
              </a:rPr>
              <a:t>- 19,75</a:t>
            </a:r>
          </a:p>
          <a:p>
            <a:pPr>
              <a:tabLst>
                <a:tab pos="5024438" algn="dec"/>
              </a:tabLst>
            </a:pPr>
            <a:r>
              <a:rPr lang="de-DE" dirty="0"/>
              <a:t>Frankreich: 	</a:t>
            </a:r>
            <a:r>
              <a:rPr lang="de-DE" dirty="0">
                <a:solidFill>
                  <a:srgbClr val="FF0000"/>
                </a:solidFill>
              </a:rPr>
              <a:t>-64,65</a:t>
            </a:r>
          </a:p>
          <a:p>
            <a:pPr>
              <a:tabLst>
                <a:tab pos="5024438" algn="dec"/>
              </a:tabLst>
            </a:pPr>
            <a:r>
              <a:rPr lang="de-DE" dirty="0"/>
              <a:t>GB: 	</a:t>
            </a:r>
            <a:r>
              <a:rPr lang="de-DE" dirty="0">
                <a:solidFill>
                  <a:srgbClr val="FF0000"/>
                </a:solidFill>
              </a:rPr>
              <a:t>- 204,48</a:t>
            </a:r>
          </a:p>
        </p:txBody>
      </p:sp>
    </p:spTree>
    <p:extLst>
      <p:ext uri="{BB962C8B-B14F-4D97-AF65-F5344CB8AC3E}">
        <p14:creationId xmlns:p14="http://schemas.microsoft.com/office/powerpoint/2010/main" val="13512545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DBEBC83E-1BCA-46D0-8076-06196E9A7263}"/>
              </a:ext>
            </a:extLst>
          </p:cNvPr>
          <p:cNvPicPr>
            <a:picLocks noChangeAspect="1"/>
          </p:cNvPicPr>
          <p:nvPr/>
        </p:nvPicPr>
        <p:blipFill>
          <a:blip r:embed="rId2"/>
          <a:stretch>
            <a:fillRect/>
          </a:stretch>
        </p:blipFill>
        <p:spPr>
          <a:xfrm>
            <a:off x="366859" y="1880322"/>
            <a:ext cx="10385521" cy="4832660"/>
          </a:xfrm>
          <a:prstGeom prst="rect">
            <a:avLst/>
          </a:prstGeom>
        </p:spPr>
      </p:pic>
      <p:sp>
        <p:nvSpPr>
          <p:cNvPr id="2" name="Titel 1">
            <a:extLst>
              <a:ext uri="{FF2B5EF4-FFF2-40B4-BE49-F238E27FC236}">
                <a16:creationId xmlns:a16="http://schemas.microsoft.com/office/drawing/2014/main" id="{A872FAF0-DF8D-457D-A59D-039CD6F5B733}"/>
              </a:ext>
            </a:extLst>
          </p:cNvPr>
          <p:cNvSpPr>
            <a:spLocks noGrp="1"/>
          </p:cNvSpPr>
          <p:nvPr>
            <p:ph type="title"/>
          </p:nvPr>
        </p:nvSpPr>
        <p:spPr>
          <a:xfrm>
            <a:off x="366859" y="167161"/>
            <a:ext cx="11509271" cy="2268389"/>
          </a:xfrm>
        </p:spPr>
        <p:txBody>
          <a:bodyPr/>
          <a:lstStyle/>
          <a:p>
            <a:r>
              <a:rPr lang="de-DE" u="sng" dirty="0"/>
              <a:t>Ursache sind nicht Produktivitätsdifferenzen!</a:t>
            </a:r>
            <a:br>
              <a:rPr lang="de-DE" u="sng" dirty="0"/>
            </a:br>
            <a:br>
              <a:rPr lang="de-DE" sz="1050" u="sng" dirty="0"/>
            </a:br>
            <a:r>
              <a:rPr lang="de-DE" sz="2400" dirty="0"/>
              <a:t>Abb. reale Arbeitsproduktivität EUR pro Arbeitsstunde in konstanten Preisen</a:t>
            </a:r>
            <a:br>
              <a:rPr lang="de-DE" sz="2800" dirty="0"/>
            </a:br>
            <a:r>
              <a:rPr lang="de-DE" sz="2400" dirty="0">
                <a:solidFill>
                  <a:srgbClr val="FF0000"/>
                </a:solidFill>
              </a:rPr>
              <a:t>Produktivität in D und Fr. ist fast gleich, trotzdem ist D das Land mit dem höchsten Überschuss, Fr. das mit dem höchsten Handelsbilanzdefizit. </a:t>
            </a:r>
            <a:endParaRPr lang="de-DE" sz="4000" dirty="0">
              <a:solidFill>
                <a:srgbClr val="FF0000"/>
              </a:solidFill>
            </a:endParaRPr>
          </a:p>
        </p:txBody>
      </p:sp>
    </p:spTree>
    <p:extLst>
      <p:ext uri="{BB962C8B-B14F-4D97-AF65-F5344CB8AC3E}">
        <p14:creationId xmlns:p14="http://schemas.microsoft.com/office/powerpoint/2010/main" val="41946580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54390CD1-5C7B-4397-972F-F9F2F90DDB77}"/>
              </a:ext>
            </a:extLst>
          </p:cNvPr>
          <p:cNvSpPr>
            <a:spLocks noGrp="1"/>
          </p:cNvSpPr>
          <p:nvPr>
            <p:ph idx="1"/>
          </p:nvPr>
        </p:nvSpPr>
        <p:spPr>
          <a:xfrm>
            <a:off x="197107" y="4842544"/>
            <a:ext cx="8871479" cy="1888193"/>
          </a:xfrm>
        </p:spPr>
        <p:txBody>
          <a:bodyPr/>
          <a:lstStyle/>
          <a:p>
            <a:r>
              <a:rPr lang="de-DE" dirty="0"/>
              <a:t>Deutschland und Frankreich: Tendenzumkehr</a:t>
            </a:r>
          </a:p>
          <a:p>
            <a:r>
              <a:rPr lang="de-DE" dirty="0"/>
              <a:t>Italien: Ausgleich durch Schrumpfung (Importreduzierung)</a:t>
            </a:r>
          </a:p>
          <a:p>
            <a:r>
              <a:rPr lang="de-DE" dirty="0"/>
              <a:t>Griechenland verlor beim Abbau des Defizits </a:t>
            </a:r>
            <a:br>
              <a:rPr lang="de-DE" dirty="0"/>
            </a:br>
            <a:r>
              <a:rPr lang="de-DE" dirty="0"/>
              <a:t>etwa 30 % seiner Wirtschaftsleistung</a:t>
            </a:r>
          </a:p>
        </p:txBody>
      </p:sp>
      <p:pic>
        <p:nvPicPr>
          <p:cNvPr id="4" name="Grafik 3">
            <a:extLst>
              <a:ext uri="{FF2B5EF4-FFF2-40B4-BE49-F238E27FC236}">
                <a16:creationId xmlns:a16="http://schemas.microsoft.com/office/drawing/2014/main" id="{3812A06E-EB7E-4410-80E9-5ABC72D6E4AA}"/>
              </a:ext>
            </a:extLst>
          </p:cNvPr>
          <p:cNvPicPr>
            <a:picLocks noChangeAspect="1"/>
          </p:cNvPicPr>
          <p:nvPr/>
        </p:nvPicPr>
        <p:blipFill>
          <a:blip r:embed="rId2"/>
          <a:stretch>
            <a:fillRect/>
          </a:stretch>
        </p:blipFill>
        <p:spPr>
          <a:xfrm>
            <a:off x="314590" y="210353"/>
            <a:ext cx="7880688" cy="4521903"/>
          </a:xfrm>
          <a:prstGeom prst="rect">
            <a:avLst/>
          </a:prstGeom>
        </p:spPr>
      </p:pic>
      <p:pic>
        <p:nvPicPr>
          <p:cNvPr id="5" name="Grafik 4">
            <a:extLst>
              <a:ext uri="{FF2B5EF4-FFF2-40B4-BE49-F238E27FC236}">
                <a16:creationId xmlns:a16="http://schemas.microsoft.com/office/drawing/2014/main" id="{C4B9894F-8C26-4ABF-A1B6-4079C7C46B52}"/>
              </a:ext>
            </a:extLst>
          </p:cNvPr>
          <p:cNvPicPr>
            <a:picLocks noChangeAspect="1"/>
          </p:cNvPicPr>
          <p:nvPr/>
        </p:nvPicPr>
        <p:blipFill>
          <a:blip r:embed="rId3"/>
          <a:stretch>
            <a:fillRect/>
          </a:stretch>
        </p:blipFill>
        <p:spPr>
          <a:xfrm>
            <a:off x="9012025" y="1393284"/>
            <a:ext cx="2756969" cy="4578055"/>
          </a:xfrm>
          <a:prstGeom prst="rect">
            <a:avLst/>
          </a:prstGeom>
        </p:spPr>
      </p:pic>
    </p:spTree>
    <p:extLst>
      <p:ext uri="{BB962C8B-B14F-4D97-AF65-F5344CB8AC3E}">
        <p14:creationId xmlns:p14="http://schemas.microsoft.com/office/powerpoint/2010/main" val="15701843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820</Words>
  <Application>Microsoft Office PowerPoint</Application>
  <PresentationFormat>Breitbild</PresentationFormat>
  <Paragraphs>130</Paragraphs>
  <Slides>22</Slides>
  <Notes>0</Notes>
  <HiddenSlides>0</HiddenSlides>
  <MMClips>0</MMClips>
  <ScaleCrop>false</ScaleCrop>
  <HeadingPairs>
    <vt:vector size="8" baseType="variant">
      <vt:variant>
        <vt:lpstr>Verwendete Schriftarten</vt:lpstr>
      </vt:variant>
      <vt:variant>
        <vt:i4>4</vt:i4>
      </vt:variant>
      <vt:variant>
        <vt:lpstr>Design</vt:lpstr>
      </vt:variant>
      <vt:variant>
        <vt:i4>1</vt:i4>
      </vt:variant>
      <vt:variant>
        <vt:lpstr>Eingebettete OLE-Server</vt:lpstr>
      </vt:variant>
      <vt:variant>
        <vt:i4>1</vt:i4>
      </vt:variant>
      <vt:variant>
        <vt:lpstr>Folientitel</vt:lpstr>
      </vt:variant>
      <vt:variant>
        <vt:i4>22</vt:i4>
      </vt:variant>
    </vt:vector>
  </HeadingPairs>
  <TitlesOfParts>
    <vt:vector size="28" baseType="lpstr">
      <vt:lpstr>Arial</vt:lpstr>
      <vt:lpstr>Calibri</vt:lpstr>
      <vt:lpstr>Calibri Light</vt:lpstr>
      <vt:lpstr>Wingdings</vt:lpstr>
      <vt:lpstr>Office Theme</vt:lpstr>
      <vt:lpstr>Acrobat Document</vt:lpstr>
      <vt:lpstr>Überschüsse und Defizite in den Handelsbilanzen  zerstören die Eurozone  und gefährden die Europäische Union  Rainer Land    http://www.rla-texte.de/ </vt:lpstr>
      <vt:lpstr>Handelsbilanzdivergenzen  (Waren und Dienstleistungen)</vt:lpstr>
      <vt:lpstr>PowerPoint-Präsentation</vt:lpstr>
      <vt:lpstr>PowerPoint-Präsentation</vt:lpstr>
      <vt:lpstr>Finanziell: Überschussrecycling</vt:lpstr>
      <vt:lpstr>Überschüsse und Defizite schaden  der wirtschaftlichen Entwicklung</vt:lpstr>
      <vt:lpstr>PowerPoint-Präsentation</vt:lpstr>
      <vt:lpstr>Ursache sind nicht Produktivitätsdifferenzen!  Abb. reale Arbeitsproduktivität EUR pro Arbeitsstunde in konstanten Preisen Produktivität in D und Fr. ist fast gleich, trotzdem ist D das Land mit dem höchsten Überschuss, Fr. das mit dem höchsten Handelsbilanzdefizit. </vt:lpstr>
      <vt:lpstr>PowerPoint-Präsentation</vt:lpstr>
      <vt:lpstr>Ursache sind Lohnstückkostendifferenzen</vt:lpstr>
      <vt:lpstr>Indikator: Lohnstückkosten Relation Lohn/Produktivität</vt:lpstr>
      <vt:lpstr>Frankreich &lt;=&gt; Zielinflation Deutschland zu niedrig Italien zu hoch</vt:lpstr>
      <vt:lpstr>PowerPoint-Präsentation</vt:lpstr>
      <vt:lpstr>Leistungsbilanzsalden entsprechen den Lohnstückkostendifferenzen Deutschland Überschuss. Frankreich, Italien, Spanien Defizit.  Erholung durch Importreduzierung</vt:lpstr>
      <vt:lpstr>Handelsbilanzsalden Eurozone und EU  gegenüber der Welt</vt:lpstr>
      <vt:lpstr>Wie überwinden? </vt:lpstr>
      <vt:lpstr>Lohnregulation (Lohndumping)</vt:lpstr>
      <vt:lpstr>Steuerdumping</vt:lpstr>
      <vt:lpstr>PowerPoint-Präsentation</vt:lpstr>
      <vt:lpstr>Investitionen?</vt:lpstr>
      <vt:lpstr>Makroskop Gesprächskreis: Nächste Aktionen</vt:lpstr>
      <vt:lpstr>Konferenz: Handelsbilanzdifferenzen und Stabilisierung der Eurozone. Ist das Konzept der SPD oder der Koalition tragfähig?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Überschussrecyling   I. Innerhalb einer Volkswirtschaft II. zwischen Volkswirtschaften  Rainer Land</dc:title>
  <dc:creator>Rainer Land</dc:creator>
  <cp:lastModifiedBy>Rainer Land</cp:lastModifiedBy>
  <cp:revision>51</cp:revision>
  <dcterms:created xsi:type="dcterms:W3CDTF">2017-04-04T06:19:06Z</dcterms:created>
  <dcterms:modified xsi:type="dcterms:W3CDTF">2018-02-28T08:58:16Z</dcterms:modified>
</cp:coreProperties>
</file>