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  <p:sldId id="265" r:id="rId7"/>
    <p:sldId id="262" r:id="rId8"/>
    <p:sldId id="261" r:id="rId9"/>
    <p:sldId id="266" r:id="rId10"/>
    <p:sldId id="269" r:id="rId11"/>
    <p:sldId id="267" r:id="rId12"/>
    <p:sldId id="270" r:id="rId13"/>
    <p:sldId id="271" r:id="rId14"/>
    <p:sldId id="268" r:id="rId15"/>
    <p:sldId id="264" r:id="rId16"/>
    <p:sldId id="259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5A18-8A34-453B-8A95-F836C542E5B5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5B21-D169-46CA-8D09-44B71AC1CB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06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5A18-8A34-453B-8A95-F836C542E5B5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5B21-D169-46CA-8D09-44B71AC1CB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02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5A18-8A34-453B-8A95-F836C542E5B5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5B21-D169-46CA-8D09-44B71AC1CB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070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BFFA-9E75-4471-A25E-3467CAD15D90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5A08-2477-41D2-B4E8-9B06EC6D5F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744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BFFA-9E75-4471-A25E-3467CAD15D90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5A08-2477-41D2-B4E8-9B06EC6D5F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8953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BFFA-9E75-4471-A25E-3467CAD15D90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5A08-2477-41D2-B4E8-9B06EC6D5F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919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BFFA-9E75-4471-A25E-3467CAD15D90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5A08-2477-41D2-B4E8-9B06EC6D5F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554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BFFA-9E75-4471-A25E-3467CAD15D90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5A08-2477-41D2-B4E8-9B06EC6D5F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0957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BFFA-9E75-4471-A25E-3467CAD15D90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5A08-2477-41D2-B4E8-9B06EC6D5F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55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BFFA-9E75-4471-A25E-3467CAD15D90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5A08-2477-41D2-B4E8-9B06EC6D5F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353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BFFA-9E75-4471-A25E-3467CAD15D90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5A08-2477-41D2-B4E8-9B06EC6D5F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99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5A18-8A34-453B-8A95-F836C542E5B5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5B21-D169-46CA-8D09-44B71AC1CB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3885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BFFA-9E75-4471-A25E-3467CAD15D90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5A08-2477-41D2-B4E8-9B06EC6D5F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221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BFFA-9E75-4471-A25E-3467CAD15D90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5A08-2477-41D2-B4E8-9B06EC6D5F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24283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BFFA-9E75-4471-A25E-3467CAD15D90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5A08-2477-41D2-B4E8-9B06EC6D5F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53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5A18-8A34-453B-8A95-F836C542E5B5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5B21-D169-46CA-8D09-44B71AC1CB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655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5A18-8A34-453B-8A95-F836C542E5B5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5B21-D169-46CA-8D09-44B71AC1CB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51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5A18-8A34-453B-8A95-F836C542E5B5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5B21-D169-46CA-8D09-44B71AC1CB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84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5A18-8A34-453B-8A95-F836C542E5B5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5B21-D169-46CA-8D09-44B71AC1CB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223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5A18-8A34-453B-8A95-F836C542E5B5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5B21-D169-46CA-8D09-44B71AC1CB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35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5A18-8A34-453B-8A95-F836C542E5B5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5B21-D169-46CA-8D09-44B71AC1CB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378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5A18-8A34-453B-8A95-F836C542E5B5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5B21-D169-46CA-8D09-44B71AC1CB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84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D5A18-8A34-453B-8A95-F836C542E5B5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5B21-D169-46CA-8D09-44B71AC1CB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6589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9BFFA-9E75-4471-A25E-3467CAD15D90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F5A08-2477-41D2-B4E8-9B06EC6D5F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73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278437"/>
          </a:xfrm>
        </p:spPr>
        <p:txBody>
          <a:bodyPr/>
          <a:lstStyle/>
          <a:p>
            <a:r>
              <a:rPr lang="de-DE" dirty="0" err="1"/>
              <a:t>Überschussrecyling</a:t>
            </a:r>
            <a:br>
              <a:rPr lang="de-DE" dirty="0"/>
            </a:br>
            <a:r>
              <a:rPr lang="de-DE" sz="2000" dirty="0"/>
              <a:t> </a:t>
            </a:r>
            <a:br>
              <a:rPr lang="de-DE" sz="2000" dirty="0"/>
            </a:br>
            <a:r>
              <a:rPr lang="de-DE" sz="2800" dirty="0"/>
              <a:t>I. Innerhalb einer Volkswirtschaft</a:t>
            </a:r>
            <a:br>
              <a:rPr lang="de-DE" sz="2800" dirty="0"/>
            </a:br>
            <a:r>
              <a:rPr lang="de-DE" sz="2800" dirty="0"/>
              <a:t>II. zwischen Volkswirtschaften</a:t>
            </a:r>
            <a:br>
              <a:rPr lang="de-DE" sz="2800" dirty="0"/>
            </a:br>
            <a:br>
              <a:rPr lang="de-DE" sz="2800" dirty="0"/>
            </a:br>
            <a:r>
              <a:rPr lang="de-DE" sz="2800" dirty="0"/>
              <a:t>Rainer Land</a:t>
            </a:r>
            <a:br>
              <a:rPr lang="de-DE" sz="2800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642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4416554" y="4411458"/>
            <a:ext cx="4356112" cy="9544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1006679" y="1174459"/>
            <a:ext cx="2936148" cy="514245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8795436" y="1061964"/>
            <a:ext cx="3339223" cy="525989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543216" y="1672697"/>
            <a:ext cx="18630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Überschussland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9762747" y="1762889"/>
            <a:ext cx="1336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Defizitland</a:t>
            </a:r>
          </a:p>
        </p:txBody>
      </p:sp>
      <p:sp>
        <p:nvSpPr>
          <p:cNvPr id="10" name="Pfeil nach rechts 9"/>
          <p:cNvSpPr/>
          <p:nvPr/>
        </p:nvSpPr>
        <p:spPr>
          <a:xfrm>
            <a:off x="4148356" y="444617"/>
            <a:ext cx="5352176" cy="114090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Pfeil nach links 12"/>
          <p:cNvSpPr/>
          <p:nvPr/>
        </p:nvSpPr>
        <p:spPr>
          <a:xfrm>
            <a:off x="4129606" y="1140903"/>
            <a:ext cx="5097264" cy="1111827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feil nach links 14"/>
          <p:cNvSpPr/>
          <p:nvPr/>
        </p:nvSpPr>
        <p:spPr>
          <a:xfrm>
            <a:off x="4318644" y="2162999"/>
            <a:ext cx="4785542" cy="436418"/>
          </a:xfrm>
          <a:prstGeom prst="lef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feil nach rechts 15"/>
          <p:cNvSpPr/>
          <p:nvPr/>
        </p:nvSpPr>
        <p:spPr>
          <a:xfrm>
            <a:off x="4415336" y="2603245"/>
            <a:ext cx="4801178" cy="43422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577880" y="830402"/>
            <a:ext cx="432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1000 Warenexport aus dem Überschussland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661299" y="1510235"/>
            <a:ext cx="432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1000 Geld: Zahlung für Exporte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4593463" y="2635693"/>
            <a:ext cx="432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600 Geld: Zahlung für Warenimporte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4661299" y="2190644"/>
            <a:ext cx="432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600 Warenimporte in das Überschussland</a:t>
            </a:r>
          </a:p>
        </p:txBody>
      </p:sp>
      <p:sp>
        <p:nvSpPr>
          <p:cNvPr id="23" name="Rechteck 22"/>
          <p:cNvSpPr/>
          <p:nvPr/>
        </p:nvSpPr>
        <p:spPr>
          <a:xfrm>
            <a:off x="2487810" y="2077349"/>
            <a:ext cx="1417139" cy="11957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Nach rechts gekrümmter Pfeil 30"/>
          <p:cNvSpPr/>
          <p:nvPr/>
        </p:nvSpPr>
        <p:spPr>
          <a:xfrm rot="16200000">
            <a:off x="5806356" y="-68735"/>
            <a:ext cx="3067098" cy="9704189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1205500" y="4604528"/>
            <a:ext cx="2062321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Wertpapier-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Depots mit laufend wachsendem Bestand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2536404" y="2097693"/>
            <a:ext cx="1518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Devisen-überschuss (wird laufend recycelt)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5258048" y="6240802"/>
            <a:ext cx="3725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400 Geld: Zahlung für Wertpapiere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5911416" y="3244858"/>
            <a:ext cx="182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400 Wertpapiere</a:t>
            </a:r>
          </a:p>
        </p:txBody>
      </p:sp>
      <p:sp>
        <p:nvSpPr>
          <p:cNvPr id="32" name="Nach oben gekrümmter Pfeil 31"/>
          <p:cNvSpPr/>
          <p:nvPr/>
        </p:nvSpPr>
        <p:spPr>
          <a:xfrm rot="10800000">
            <a:off x="2826337" y="3175964"/>
            <a:ext cx="7703797" cy="2731114"/>
          </a:xfrm>
          <a:prstGeom prst="curved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9689979" y="5250859"/>
            <a:ext cx="2228594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Laufend: </a:t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Wertpapieremission  bei gleichzeitiger Kreditvergabe im Innern</a:t>
            </a:r>
          </a:p>
        </p:txBody>
      </p:sp>
      <p:sp>
        <p:nvSpPr>
          <p:cNvPr id="3" name="Pfeil nach rechts 2"/>
          <p:cNvSpPr/>
          <p:nvPr/>
        </p:nvSpPr>
        <p:spPr>
          <a:xfrm>
            <a:off x="4577880" y="4603839"/>
            <a:ext cx="4128443" cy="33368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feil nach links 8"/>
          <p:cNvSpPr/>
          <p:nvPr/>
        </p:nvSpPr>
        <p:spPr>
          <a:xfrm>
            <a:off x="4550131" y="4963493"/>
            <a:ext cx="4095380" cy="261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705712" y="4412603"/>
            <a:ext cx="4066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Direktinvestitionen: Geld für Erwerb von Anteilen an ausländischen Unternehmen, Erwerb von Immobilien und Sachwerten 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951038" y="58831"/>
            <a:ext cx="5983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u="sng" dirty="0"/>
              <a:t>Überschussrecycling durch Kreislauf von Wertpapieren</a:t>
            </a:r>
          </a:p>
        </p:txBody>
      </p:sp>
      <p:sp>
        <p:nvSpPr>
          <p:cNvPr id="27" name="Ellipse 26"/>
          <p:cNvSpPr/>
          <p:nvPr/>
        </p:nvSpPr>
        <p:spPr>
          <a:xfrm>
            <a:off x="3473581" y="1510235"/>
            <a:ext cx="6562381" cy="4730567"/>
          </a:xfrm>
          <a:prstGeom prst="ellipse">
            <a:avLst/>
          </a:prstGeom>
          <a:noFill/>
          <a:ln w="254000">
            <a:solidFill>
              <a:srgbClr val="FF0000">
                <a:alpha val="34000"/>
              </a:srgb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Pfeil: nach rechts 27"/>
          <p:cNvSpPr/>
          <p:nvPr/>
        </p:nvSpPr>
        <p:spPr>
          <a:xfrm rot="19781901">
            <a:off x="8291912" y="5423521"/>
            <a:ext cx="1188970" cy="4824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Recycling</a:t>
            </a:r>
          </a:p>
        </p:txBody>
      </p:sp>
      <p:sp>
        <p:nvSpPr>
          <p:cNvPr id="29" name="Pfeil: nach rechts 28"/>
          <p:cNvSpPr/>
          <p:nvPr/>
        </p:nvSpPr>
        <p:spPr>
          <a:xfrm rot="8849112" flipV="1">
            <a:off x="3827651" y="2007550"/>
            <a:ext cx="1188970" cy="45579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Recycling</a:t>
            </a:r>
          </a:p>
        </p:txBody>
      </p:sp>
    </p:spTree>
    <p:extLst>
      <p:ext uri="{BB962C8B-B14F-4D97-AF65-F5344CB8AC3E}">
        <p14:creationId xmlns:p14="http://schemas.microsoft.com/office/powerpoint/2010/main" val="419627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  <p:bldP spid="13" grpId="0" animBg="1"/>
      <p:bldP spid="15" grpId="0" animBg="1"/>
      <p:bldP spid="16" grpId="0" animBg="1"/>
      <p:bldP spid="17" grpId="0"/>
      <p:bldP spid="18" grpId="0"/>
      <p:bldP spid="21" grpId="0"/>
      <p:bldP spid="22" grpId="0"/>
      <p:bldP spid="23" grpId="0" animBg="1"/>
      <p:bldP spid="31" grpId="0" animBg="1"/>
      <p:bldP spid="34" grpId="0" animBg="1"/>
      <p:bldP spid="24" grpId="0"/>
      <p:bldP spid="2" grpId="0"/>
      <p:bldP spid="25" grpId="0"/>
      <p:bldP spid="32" grpId="0" animBg="1"/>
      <p:bldP spid="33" grpId="0" animBg="1"/>
      <p:bldP spid="3" grpId="0" animBg="1"/>
      <p:bldP spid="9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/>
          <p:cNvSpPr/>
          <p:nvPr/>
        </p:nvSpPr>
        <p:spPr>
          <a:xfrm>
            <a:off x="7366715" y="541143"/>
            <a:ext cx="4836333" cy="4595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A</a:t>
            </a:r>
            <a:endParaRPr lang="de-DE" sz="2000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1.000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600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11270" y="557895"/>
            <a:ext cx="3812147" cy="456602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B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600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1000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Investitionen mit Innovationsgewinnen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364793" y="-1242148"/>
            <a:ext cx="1116629" cy="443366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112419" y="1455420"/>
            <a:ext cx="4432176" cy="4835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28432" y="64546"/>
            <a:ext cx="1175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Überschussrecycling, Modell des „Bescheidenen Vorschlags“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048299" y="800049"/>
            <a:ext cx="2595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1000 Waren von A nach B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4780582" y="1501723"/>
            <a:ext cx="247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600 Waren von B nach A</a:t>
            </a:r>
          </a:p>
        </p:txBody>
      </p:sp>
      <p:sp>
        <p:nvSpPr>
          <p:cNvPr id="16" name="Pfeil: nach rechts 15"/>
          <p:cNvSpPr/>
          <p:nvPr/>
        </p:nvSpPr>
        <p:spPr>
          <a:xfrm>
            <a:off x="4042641" y="1938921"/>
            <a:ext cx="3457973" cy="113236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600 (Handel) + 400 </a:t>
            </a:r>
            <a:r>
              <a:rPr lang="de-DE" dirty="0" err="1">
                <a:solidFill>
                  <a:schemeClr val="tx1"/>
                </a:solidFill>
              </a:rPr>
              <a:t>Investprogr</a:t>
            </a:r>
            <a:r>
              <a:rPr lang="de-DE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9" name="Pfeil: nach unten 18"/>
          <p:cNvSpPr/>
          <p:nvPr/>
        </p:nvSpPr>
        <p:spPr>
          <a:xfrm rot="16200000" flipH="1" flipV="1">
            <a:off x="5370257" y="1434995"/>
            <a:ext cx="498373" cy="359452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600 (Handel) </a:t>
            </a:r>
          </a:p>
        </p:txBody>
      </p:sp>
      <p:sp>
        <p:nvSpPr>
          <p:cNvPr id="24" name="Rechteck 23"/>
          <p:cNvSpPr/>
          <p:nvPr/>
        </p:nvSpPr>
        <p:spPr>
          <a:xfrm>
            <a:off x="4587389" y="5540105"/>
            <a:ext cx="2671436" cy="9170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err="1"/>
              <a:t>Europ</a:t>
            </a:r>
            <a:r>
              <a:rPr lang="de-DE" b="1" u="sng" dirty="0"/>
              <a:t>. Investitionsbank</a:t>
            </a:r>
          </a:p>
          <a:p>
            <a:pPr algn="ctr"/>
            <a:r>
              <a:rPr lang="de-DE" dirty="0"/>
              <a:t>Geldschöpfung plus Emission Anleihe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299828" y="46602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1" name="Ellipse 30"/>
          <p:cNvSpPr/>
          <p:nvPr/>
        </p:nvSpPr>
        <p:spPr>
          <a:xfrm>
            <a:off x="2511595" y="2224959"/>
            <a:ext cx="6562381" cy="3185004"/>
          </a:xfrm>
          <a:prstGeom prst="ellipse">
            <a:avLst/>
          </a:prstGeom>
          <a:noFill/>
          <a:ln w="254000">
            <a:solidFill>
              <a:srgbClr val="FF0000">
                <a:alpha val="60000"/>
              </a:srgb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Pfeil: nach rechts 31"/>
          <p:cNvSpPr/>
          <p:nvPr/>
        </p:nvSpPr>
        <p:spPr>
          <a:xfrm>
            <a:off x="5252863" y="1993733"/>
            <a:ext cx="1188970" cy="4824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Recycling</a:t>
            </a:r>
          </a:p>
        </p:txBody>
      </p:sp>
      <p:sp>
        <p:nvSpPr>
          <p:cNvPr id="34" name="Pfeil: nach rechts 33"/>
          <p:cNvSpPr/>
          <p:nvPr/>
        </p:nvSpPr>
        <p:spPr>
          <a:xfrm flipH="1">
            <a:off x="5443088" y="5155432"/>
            <a:ext cx="1226822" cy="482448"/>
          </a:xfrm>
          <a:prstGeom prst="rightArrow">
            <a:avLst/>
          </a:prstGeom>
          <a:solidFill>
            <a:srgbClr val="FF0000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/>
              <a:t>Recycling</a:t>
            </a:r>
          </a:p>
        </p:txBody>
      </p:sp>
      <p:sp>
        <p:nvSpPr>
          <p:cNvPr id="23" name="Pfeil: nach unten 22"/>
          <p:cNvSpPr/>
          <p:nvPr/>
        </p:nvSpPr>
        <p:spPr>
          <a:xfrm rot="7633000">
            <a:off x="3819200" y="2833867"/>
            <a:ext cx="537429" cy="320145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400 Kredite Reindustrialisierung</a:t>
            </a:r>
          </a:p>
        </p:txBody>
      </p:sp>
      <p:sp>
        <p:nvSpPr>
          <p:cNvPr id="25" name="Pfeil: nach unten 24"/>
          <p:cNvSpPr/>
          <p:nvPr/>
        </p:nvSpPr>
        <p:spPr>
          <a:xfrm rot="3366126">
            <a:off x="7871223" y="2574672"/>
            <a:ext cx="537429" cy="347948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400 Geld aus Verkauf der Anleihe</a:t>
            </a:r>
          </a:p>
        </p:txBody>
      </p:sp>
      <p:sp>
        <p:nvSpPr>
          <p:cNvPr id="8" name="Pfeil: nach unten gekrümmt 7"/>
          <p:cNvSpPr/>
          <p:nvPr/>
        </p:nvSpPr>
        <p:spPr>
          <a:xfrm rot="9077673" flipH="1">
            <a:off x="7595944" y="4899732"/>
            <a:ext cx="2963955" cy="1576643"/>
          </a:xfrm>
          <a:prstGeom prst="curved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8079513" y="5540105"/>
            <a:ext cx="1654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Wertpapier der EIB</a:t>
            </a:r>
          </a:p>
        </p:txBody>
      </p:sp>
      <p:sp>
        <p:nvSpPr>
          <p:cNvPr id="28" name="Rechteck 27"/>
          <p:cNvSpPr/>
          <p:nvPr/>
        </p:nvSpPr>
        <p:spPr>
          <a:xfrm>
            <a:off x="189899" y="5507738"/>
            <a:ext cx="2106599" cy="9170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/>
              <a:t>EZB</a:t>
            </a:r>
            <a:endParaRPr lang="de-DE" dirty="0"/>
          </a:p>
        </p:txBody>
      </p:sp>
      <p:sp>
        <p:nvSpPr>
          <p:cNvPr id="10" name="Pfeil: nach links und rechts 9"/>
          <p:cNvSpPr/>
          <p:nvPr/>
        </p:nvSpPr>
        <p:spPr>
          <a:xfrm>
            <a:off x="2500905" y="5608385"/>
            <a:ext cx="1944386" cy="66687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Kofinanzierung</a:t>
            </a:r>
            <a:endParaRPr lang="de-DE" dirty="0"/>
          </a:p>
        </p:txBody>
      </p:sp>
      <p:sp>
        <p:nvSpPr>
          <p:cNvPr id="29" name="Pfeil: nach unten 28"/>
          <p:cNvSpPr/>
          <p:nvPr/>
        </p:nvSpPr>
        <p:spPr>
          <a:xfrm rot="18542302">
            <a:off x="3686904" y="3452288"/>
            <a:ext cx="537429" cy="2726325"/>
          </a:xfrm>
          <a:prstGeom prst="downArrow">
            <a:avLst/>
          </a:prstGeom>
          <a:solidFill>
            <a:srgbClr val="FFFF00">
              <a:alpha val="43000"/>
            </a:srgbClr>
          </a:solidFill>
          <a:ln>
            <a:solidFill>
              <a:schemeClr val="accent1">
                <a:shade val="50000"/>
                <a:alpha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>
                <a:solidFill>
                  <a:schemeClr val="tx1">
                    <a:alpha val="36000"/>
                  </a:schemeClr>
                </a:solidFill>
              </a:rPr>
              <a:t>Zins</a:t>
            </a:r>
          </a:p>
        </p:txBody>
      </p:sp>
      <p:sp>
        <p:nvSpPr>
          <p:cNvPr id="33" name="Pfeil: nach unten 32"/>
          <p:cNvSpPr/>
          <p:nvPr/>
        </p:nvSpPr>
        <p:spPr>
          <a:xfrm rot="14090069">
            <a:off x="8155603" y="3353807"/>
            <a:ext cx="537429" cy="2696919"/>
          </a:xfrm>
          <a:prstGeom prst="downArrow">
            <a:avLst/>
          </a:prstGeom>
          <a:solidFill>
            <a:srgbClr val="FFFF00">
              <a:alpha val="43000"/>
            </a:srgbClr>
          </a:solidFill>
          <a:ln>
            <a:solidFill>
              <a:schemeClr val="accent1">
                <a:shade val="50000"/>
                <a:alpha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>
                <a:solidFill>
                  <a:schemeClr val="tx1">
                    <a:alpha val="36000"/>
                  </a:schemeClr>
                </a:solidFill>
              </a:rPr>
              <a:t>Zins</a:t>
            </a:r>
          </a:p>
        </p:txBody>
      </p:sp>
    </p:spTree>
    <p:extLst>
      <p:ext uri="{BB962C8B-B14F-4D97-AF65-F5344CB8AC3E}">
        <p14:creationId xmlns:p14="http://schemas.microsoft.com/office/powerpoint/2010/main" val="2253547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/>
          <p:cNvSpPr/>
          <p:nvPr/>
        </p:nvSpPr>
        <p:spPr>
          <a:xfrm>
            <a:off x="75093" y="416369"/>
            <a:ext cx="12013150" cy="64416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2287116" y="3042055"/>
            <a:ext cx="6562381" cy="3151355"/>
          </a:xfrm>
          <a:prstGeom prst="ellipse">
            <a:avLst/>
          </a:prstGeom>
          <a:noFill/>
          <a:ln w="254000">
            <a:solidFill>
              <a:srgbClr val="FF0000">
                <a:alpha val="60000"/>
              </a:srgb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891303" y="1483810"/>
            <a:ext cx="4432176" cy="102058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421139" y="-1329804"/>
            <a:ext cx="1116629" cy="4433662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28432" y="64546"/>
            <a:ext cx="1175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Überschussrecycling, Modell </a:t>
            </a:r>
            <a:r>
              <a:rPr lang="de-DE" b="1" u="sng" dirty="0" err="1"/>
              <a:t>Umweltinvestitionsprogamm</a:t>
            </a:r>
            <a:r>
              <a:rPr lang="de-DE" b="1" u="sng" dirty="0"/>
              <a:t>, Kreditlenkung</a:t>
            </a:r>
          </a:p>
        </p:txBody>
      </p:sp>
      <p:sp>
        <p:nvSpPr>
          <p:cNvPr id="24" name="Rechteck 23"/>
          <p:cNvSpPr/>
          <p:nvPr/>
        </p:nvSpPr>
        <p:spPr>
          <a:xfrm>
            <a:off x="4300565" y="5646462"/>
            <a:ext cx="2671436" cy="9170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err="1"/>
              <a:t>Europ</a:t>
            </a:r>
            <a:r>
              <a:rPr lang="de-DE" b="1" u="sng" dirty="0"/>
              <a:t>. Investitionsbank</a:t>
            </a:r>
          </a:p>
          <a:p>
            <a:pPr algn="ctr"/>
            <a:r>
              <a:rPr lang="de-DE" dirty="0"/>
              <a:t>Geldschöpfung plus Emission Umweltanleihe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299828" y="46602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25" name="Pfeil: nach unten 24"/>
          <p:cNvSpPr/>
          <p:nvPr/>
        </p:nvSpPr>
        <p:spPr>
          <a:xfrm rot="3366126">
            <a:off x="7219803" y="2354258"/>
            <a:ext cx="613420" cy="388697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Geld aus Verkauf der Anleihe</a:t>
            </a:r>
          </a:p>
        </p:txBody>
      </p:sp>
      <p:sp>
        <p:nvSpPr>
          <p:cNvPr id="8" name="Pfeil: nach unten gekrümmt 7"/>
          <p:cNvSpPr/>
          <p:nvPr/>
        </p:nvSpPr>
        <p:spPr>
          <a:xfrm rot="9077673" flipH="1">
            <a:off x="7280421" y="4358898"/>
            <a:ext cx="3568332" cy="1576643"/>
          </a:xfrm>
          <a:prstGeom prst="curved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695628" y="4920537"/>
            <a:ext cx="1930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Umweltanleihen der EIB</a:t>
            </a:r>
          </a:p>
        </p:txBody>
      </p:sp>
      <p:sp>
        <p:nvSpPr>
          <p:cNvPr id="29" name="Pfeil: nach unten 28"/>
          <p:cNvSpPr/>
          <p:nvPr/>
        </p:nvSpPr>
        <p:spPr>
          <a:xfrm rot="18399656">
            <a:off x="3076154" y="3370970"/>
            <a:ext cx="392631" cy="2726325"/>
          </a:xfrm>
          <a:prstGeom prst="downArrow">
            <a:avLst/>
          </a:prstGeom>
          <a:solidFill>
            <a:srgbClr val="FFFF00">
              <a:alpha val="43000"/>
            </a:srgbClr>
          </a:solidFill>
          <a:ln>
            <a:solidFill>
              <a:schemeClr val="accent1">
                <a:shade val="50000"/>
                <a:alpha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>
                <a:solidFill>
                  <a:schemeClr val="tx1">
                    <a:alpha val="36000"/>
                  </a:schemeClr>
                </a:solidFill>
              </a:rPr>
              <a:t>Zins</a:t>
            </a:r>
          </a:p>
        </p:txBody>
      </p:sp>
      <p:sp>
        <p:nvSpPr>
          <p:cNvPr id="33" name="Pfeil: nach unten 32"/>
          <p:cNvSpPr/>
          <p:nvPr/>
        </p:nvSpPr>
        <p:spPr>
          <a:xfrm rot="14090069">
            <a:off x="7920530" y="3018087"/>
            <a:ext cx="537429" cy="2696919"/>
          </a:xfrm>
          <a:prstGeom prst="downArrow">
            <a:avLst/>
          </a:prstGeom>
          <a:solidFill>
            <a:srgbClr val="FFFF00">
              <a:alpha val="43000"/>
            </a:srgbClr>
          </a:solidFill>
          <a:ln>
            <a:solidFill>
              <a:schemeClr val="accent1">
                <a:shade val="50000"/>
                <a:alpha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>
                <a:solidFill>
                  <a:schemeClr val="tx1">
                    <a:alpha val="36000"/>
                  </a:schemeClr>
                </a:solidFill>
              </a:rPr>
              <a:t>Zins</a:t>
            </a:r>
          </a:p>
        </p:txBody>
      </p:sp>
      <p:sp>
        <p:nvSpPr>
          <p:cNvPr id="5" name="Pfeil: nach links und rechts 4"/>
          <p:cNvSpPr/>
          <p:nvPr/>
        </p:nvSpPr>
        <p:spPr>
          <a:xfrm rot="18430120">
            <a:off x="9709445" y="403286"/>
            <a:ext cx="1963484" cy="1114456"/>
          </a:xfrm>
          <a:prstGeom prst="left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9064587" y="1143332"/>
            <a:ext cx="15103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EU-externer </a:t>
            </a:r>
            <a:br>
              <a:rPr lang="de-DE" dirty="0"/>
            </a:br>
            <a:r>
              <a:rPr lang="de-DE" dirty="0"/>
              <a:t>Export-Import</a:t>
            </a:r>
          </a:p>
          <a:p>
            <a:pPr algn="ctr"/>
            <a:r>
              <a:rPr lang="de-DE" dirty="0"/>
              <a:t>ausgeglichen</a:t>
            </a:r>
          </a:p>
        </p:txBody>
      </p:sp>
      <p:sp>
        <p:nvSpPr>
          <p:cNvPr id="27" name="Rechteck 26"/>
          <p:cNvSpPr/>
          <p:nvPr/>
        </p:nvSpPr>
        <p:spPr>
          <a:xfrm>
            <a:off x="542183" y="2666450"/>
            <a:ext cx="2106599" cy="917098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/>
              <a:t>Unternehmen, Haushalte, Staat</a:t>
            </a:r>
            <a:endParaRPr lang="de-DE" dirty="0"/>
          </a:p>
        </p:txBody>
      </p:sp>
      <p:sp>
        <p:nvSpPr>
          <p:cNvPr id="30" name="Rechteck 29"/>
          <p:cNvSpPr/>
          <p:nvPr/>
        </p:nvSpPr>
        <p:spPr>
          <a:xfrm>
            <a:off x="9234865" y="2804218"/>
            <a:ext cx="2106599" cy="9170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/>
              <a:t>Sparer, Anleger </a:t>
            </a:r>
            <a:br>
              <a:rPr lang="de-DE" b="1" u="sng" dirty="0"/>
            </a:br>
            <a:r>
              <a:rPr lang="de-DE" b="1" dirty="0"/>
              <a:t>(Haushalte, Fonds, Banken)</a:t>
            </a:r>
            <a:endParaRPr lang="de-DE" dirty="0"/>
          </a:p>
        </p:txBody>
      </p:sp>
      <p:sp>
        <p:nvSpPr>
          <p:cNvPr id="35" name="Pfeil: nach unten 34"/>
          <p:cNvSpPr/>
          <p:nvPr/>
        </p:nvSpPr>
        <p:spPr>
          <a:xfrm rot="16200000">
            <a:off x="5679683" y="696347"/>
            <a:ext cx="588454" cy="5037334"/>
          </a:xfrm>
          <a:prstGeom prst="downArrow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Einkommensteile der Haushalte und Innovationsgewinne der Unternehmen</a:t>
            </a:r>
          </a:p>
        </p:txBody>
      </p:sp>
      <p:sp>
        <p:nvSpPr>
          <p:cNvPr id="23" name="Pfeil: nach unten 22"/>
          <p:cNvSpPr/>
          <p:nvPr/>
        </p:nvSpPr>
        <p:spPr>
          <a:xfrm rot="7633000">
            <a:off x="3456064" y="2828865"/>
            <a:ext cx="643073" cy="320145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Kredite </a:t>
            </a:r>
            <a:r>
              <a:rPr lang="de-DE" dirty="0" err="1">
                <a:solidFill>
                  <a:schemeClr val="tx1"/>
                </a:solidFill>
              </a:rPr>
              <a:t>Ökolog</a:t>
            </a:r>
            <a:r>
              <a:rPr lang="de-DE" dirty="0">
                <a:solidFill>
                  <a:schemeClr val="tx1"/>
                </a:solidFill>
              </a:rPr>
              <a:t>. Umbau</a:t>
            </a:r>
          </a:p>
        </p:txBody>
      </p:sp>
      <p:sp>
        <p:nvSpPr>
          <p:cNvPr id="38" name="Pfeil: nach rechts 37"/>
          <p:cNvSpPr/>
          <p:nvPr/>
        </p:nvSpPr>
        <p:spPr>
          <a:xfrm rot="1537676" flipH="1">
            <a:off x="2523691" y="5464305"/>
            <a:ext cx="1456918" cy="4824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/>
              <a:t>Recycling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712110" y="866333"/>
            <a:ext cx="2903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/>
              <a:t>Handel innerhalb EU: </a:t>
            </a:r>
            <a:br>
              <a:rPr lang="de-DE"/>
            </a:br>
            <a:r>
              <a:rPr lang="de-DE"/>
              <a:t>Wenn Überschüsse/Defizite, </a:t>
            </a:r>
            <a:br>
              <a:rPr lang="de-DE"/>
            </a:br>
            <a:r>
              <a:rPr lang="de-DE"/>
              <a:t>dann Anpassung durch Kreditlenkung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1164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/>
          <p:cNvSpPr/>
          <p:nvPr/>
        </p:nvSpPr>
        <p:spPr>
          <a:xfrm>
            <a:off x="7435509" y="513870"/>
            <a:ext cx="4619636" cy="4595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A: EU</a:t>
            </a:r>
            <a:endParaRPr lang="de-DE" sz="2000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900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800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Kredite Umweltprogramm: 1000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Emission Umweltanleihen 900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Geldschöpfung 100</a:t>
            </a:r>
          </a:p>
        </p:txBody>
      </p:sp>
      <p:sp>
        <p:nvSpPr>
          <p:cNvPr id="4" name="Ellipse 3"/>
          <p:cNvSpPr/>
          <p:nvPr/>
        </p:nvSpPr>
        <p:spPr>
          <a:xfrm>
            <a:off x="115760" y="541143"/>
            <a:ext cx="4747867" cy="4595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B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800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900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Umweltkredite aus EU: 100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Wertpapiere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EU Umweltanleihen 100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623379" y="-1326891"/>
            <a:ext cx="697595" cy="443366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778812" y="1142211"/>
            <a:ext cx="4432176" cy="41473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28432" y="64546"/>
            <a:ext cx="1175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Umweltinvestitionsprogramm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066257" y="705274"/>
            <a:ext cx="207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von A nach B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4955963" y="1161343"/>
            <a:ext cx="207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von B nach A</a:t>
            </a:r>
          </a:p>
        </p:txBody>
      </p:sp>
      <p:sp>
        <p:nvSpPr>
          <p:cNvPr id="24" name="Rechteck 23"/>
          <p:cNvSpPr/>
          <p:nvPr/>
        </p:nvSpPr>
        <p:spPr>
          <a:xfrm>
            <a:off x="6646502" y="4804698"/>
            <a:ext cx="2671436" cy="65755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Europäisch Investitionsbank</a:t>
            </a:r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651031" y="-585278"/>
            <a:ext cx="410061" cy="4498978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 flipV="1">
            <a:off x="5718407" y="-60462"/>
            <a:ext cx="595107" cy="4390054"/>
          </a:xfrm>
          <a:prstGeom prst="rect">
            <a:avLst/>
          </a:prstGeom>
        </p:spPr>
      </p:pic>
      <p:sp>
        <p:nvSpPr>
          <p:cNvPr id="8" name="Pfeil: nach rechts gekrümmt 7"/>
          <p:cNvSpPr/>
          <p:nvPr/>
        </p:nvSpPr>
        <p:spPr>
          <a:xfrm rot="824523" flipV="1">
            <a:off x="5591664" y="2328073"/>
            <a:ext cx="1819066" cy="2876693"/>
          </a:xfrm>
          <a:prstGeom prst="curvedRightArrow">
            <a:avLst>
              <a:gd name="adj1" fmla="val 28565"/>
              <a:gd name="adj2" fmla="val 50000"/>
              <a:gd name="adj3" fmla="val 250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" name="Pfeil: nach oben gekrümmt 8"/>
          <p:cNvSpPr/>
          <p:nvPr/>
        </p:nvSpPr>
        <p:spPr>
          <a:xfrm rot="19854880">
            <a:off x="9123345" y="5066557"/>
            <a:ext cx="2870631" cy="1178351"/>
          </a:xfrm>
          <a:prstGeom prst="curvedUpArrow">
            <a:avLst>
              <a:gd name="adj1" fmla="val 36854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Pfeil: nach oben gekrümmt 24"/>
          <p:cNvSpPr/>
          <p:nvPr/>
        </p:nvSpPr>
        <p:spPr>
          <a:xfrm rot="7467871" flipV="1">
            <a:off x="8783303" y="4836684"/>
            <a:ext cx="1786461" cy="1139287"/>
          </a:xfrm>
          <a:prstGeom prst="curvedUpArrow">
            <a:avLst/>
          </a:prstGeom>
          <a:solidFill>
            <a:srgbClr val="FFFF00"/>
          </a:solidFill>
          <a:ln w="222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6" name="Pfeil: nach rechts gekrümmt 25"/>
          <p:cNvSpPr/>
          <p:nvPr/>
        </p:nvSpPr>
        <p:spPr>
          <a:xfrm rot="16506209" flipV="1">
            <a:off x="4233339" y="3404239"/>
            <a:ext cx="1390570" cy="4317254"/>
          </a:xfrm>
          <a:prstGeom prst="curvedRightArrow">
            <a:avLst>
              <a:gd name="adj1" fmla="val 13821"/>
              <a:gd name="adj2" fmla="val 50000"/>
              <a:gd name="adj3" fmla="val 250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7" name="Pfeil: nach oben gekrümmt 26"/>
          <p:cNvSpPr/>
          <p:nvPr/>
        </p:nvSpPr>
        <p:spPr>
          <a:xfrm rot="11263887" flipH="1" flipV="1">
            <a:off x="1608156" y="5434550"/>
            <a:ext cx="5546533" cy="942329"/>
          </a:xfrm>
          <a:prstGeom prst="curvedUpArrow">
            <a:avLst>
              <a:gd name="adj1" fmla="val 16037"/>
              <a:gd name="adj2" fmla="val 50000"/>
              <a:gd name="adj3" fmla="val 25000"/>
            </a:avLst>
          </a:prstGeom>
          <a:solidFill>
            <a:srgbClr val="FFFF00"/>
          </a:solidFill>
          <a:ln w="222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9" name="Pfeil: nach oben gekrümmt 28"/>
          <p:cNvSpPr/>
          <p:nvPr/>
        </p:nvSpPr>
        <p:spPr>
          <a:xfrm rot="11263887" flipV="1">
            <a:off x="1139598" y="5371815"/>
            <a:ext cx="6141172" cy="942329"/>
          </a:xfrm>
          <a:prstGeom prst="curvedUpArrow">
            <a:avLst>
              <a:gd name="adj1" fmla="val 16037"/>
              <a:gd name="adj2" fmla="val 50000"/>
              <a:gd name="adj3" fmla="val 25000"/>
            </a:avLst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289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/>
          <p:cNvSpPr/>
          <p:nvPr/>
        </p:nvSpPr>
        <p:spPr>
          <a:xfrm>
            <a:off x="7366716" y="541143"/>
            <a:ext cx="4619636" cy="4595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A</a:t>
            </a:r>
            <a:endParaRPr lang="de-DE" sz="2000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1.000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600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davon unabhängig: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lokale Güter werden 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innerhalb der Region 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produziert und 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konsumiert, z.B. 3.000</a:t>
            </a:r>
          </a:p>
        </p:txBody>
      </p:sp>
      <p:sp>
        <p:nvSpPr>
          <p:cNvPr id="4" name="Ellipse 3"/>
          <p:cNvSpPr/>
          <p:nvPr/>
        </p:nvSpPr>
        <p:spPr>
          <a:xfrm>
            <a:off x="115760" y="541143"/>
            <a:ext cx="4229647" cy="4595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B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600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1000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davon unabhängig: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lokale Güter werden innerhalb der Region produziert und konsumiert, z.B. 2.000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364793" y="-1242148"/>
            <a:ext cx="1116629" cy="443366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058364" y="1453895"/>
            <a:ext cx="4432176" cy="41473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28432" y="64546"/>
            <a:ext cx="1175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Zwischen Volkswirtschaften, Überschussrecycling mit Fremdwährungskredit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048299" y="800049"/>
            <a:ext cx="207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von A nach B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035818" y="1492226"/>
            <a:ext cx="207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von B nach A</a:t>
            </a:r>
          </a:p>
        </p:txBody>
      </p:sp>
      <p:sp>
        <p:nvSpPr>
          <p:cNvPr id="12" name="Rechteck 11"/>
          <p:cNvSpPr/>
          <p:nvPr/>
        </p:nvSpPr>
        <p:spPr>
          <a:xfrm>
            <a:off x="5030348" y="2632230"/>
            <a:ext cx="2218445" cy="2093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Devisenbörse</a:t>
            </a:r>
          </a:p>
          <a:p>
            <a:pPr algn="ctr"/>
            <a:r>
              <a:rPr lang="de-DE" dirty="0"/>
              <a:t>A$: Zufluss 600</a:t>
            </a:r>
            <a:br>
              <a:rPr lang="de-DE" dirty="0"/>
            </a:br>
            <a:r>
              <a:rPr lang="de-DE" dirty="0"/>
              <a:t>Abfluss 600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B$: Zufluss 600</a:t>
            </a:r>
            <a:br>
              <a:rPr lang="de-DE" dirty="0"/>
            </a:br>
            <a:r>
              <a:rPr lang="de-DE" dirty="0"/>
              <a:t>Abfluss: 600</a:t>
            </a:r>
          </a:p>
        </p:txBody>
      </p:sp>
      <p:sp>
        <p:nvSpPr>
          <p:cNvPr id="16" name="Pfeil: nach rechts 15"/>
          <p:cNvSpPr/>
          <p:nvPr/>
        </p:nvSpPr>
        <p:spPr>
          <a:xfrm rot="1488654">
            <a:off x="3728598" y="3102178"/>
            <a:ext cx="1409350" cy="416396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B$</a:t>
            </a:r>
          </a:p>
        </p:txBody>
      </p:sp>
      <p:sp>
        <p:nvSpPr>
          <p:cNvPr id="18" name="Pfeil: nach unten 17"/>
          <p:cNvSpPr/>
          <p:nvPr/>
        </p:nvSpPr>
        <p:spPr>
          <a:xfrm rot="3393573">
            <a:off x="7373932" y="3432988"/>
            <a:ext cx="422324" cy="1050931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/>
              <a:t>A$</a:t>
            </a:r>
          </a:p>
        </p:txBody>
      </p:sp>
      <p:sp>
        <p:nvSpPr>
          <p:cNvPr id="19" name="Pfeil: nach unten 18"/>
          <p:cNvSpPr/>
          <p:nvPr/>
        </p:nvSpPr>
        <p:spPr>
          <a:xfrm rot="14456546">
            <a:off x="7376527" y="2721652"/>
            <a:ext cx="417133" cy="1208237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/>
              <a:t>A$</a:t>
            </a:r>
          </a:p>
        </p:txBody>
      </p:sp>
      <p:sp>
        <p:nvSpPr>
          <p:cNvPr id="24" name="Rechteck 23"/>
          <p:cNvSpPr/>
          <p:nvPr/>
        </p:nvSpPr>
        <p:spPr>
          <a:xfrm>
            <a:off x="8157053" y="5938257"/>
            <a:ext cx="2671436" cy="65755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Banken in A. </a:t>
            </a:r>
            <a:br>
              <a:rPr lang="de-DE" dirty="0"/>
            </a:br>
            <a:r>
              <a:rPr lang="de-DE" dirty="0"/>
              <a:t>Zentralbank in A</a:t>
            </a:r>
          </a:p>
        </p:txBody>
      </p:sp>
      <p:sp>
        <p:nvSpPr>
          <p:cNvPr id="28" name="Pfeil: nach unten 27"/>
          <p:cNvSpPr/>
          <p:nvPr/>
        </p:nvSpPr>
        <p:spPr>
          <a:xfrm rot="6787736">
            <a:off x="5402728" y="2555655"/>
            <a:ext cx="422324" cy="5236049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/>
              <a:t>400 A$ als Kredite</a:t>
            </a:r>
          </a:p>
        </p:txBody>
      </p:sp>
      <p:sp>
        <p:nvSpPr>
          <p:cNvPr id="30" name="Pfeil: nach unten 29"/>
          <p:cNvSpPr/>
          <p:nvPr/>
        </p:nvSpPr>
        <p:spPr>
          <a:xfrm rot="16200000">
            <a:off x="5766099" y="296895"/>
            <a:ext cx="412155" cy="4287816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/>
              <a:t>A$</a:t>
            </a:r>
          </a:p>
        </p:txBody>
      </p:sp>
      <p:sp>
        <p:nvSpPr>
          <p:cNvPr id="31" name="Ellipse 30"/>
          <p:cNvSpPr/>
          <p:nvPr/>
        </p:nvSpPr>
        <p:spPr>
          <a:xfrm>
            <a:off x="2641916" y="2057757"/>
            <a:ext cx="6562381" cy="4463143"/>
          </a:xfrm>
          <a:prstGeom prst="ellipse">
            <a:avLst/>
          </a:prstGeom>
          <a:noFill/>
          <a:ln w="254000">
            <a:solidFill>
              <a:srgbClr val="FF0000">
                <a:alpha val="60000"/>
              </a:srgb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Pfeil: nach rechts 31"/>
          <p:cNvSpPr/>
          <p:nvPr/>
        </p:nvSpPr>
        <p:spPr>
          <a:xfrm>
            <a:off x="5445273" y="1815963"/>
            <a:ext cx="1188970" cy="4824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Recycling</a:t>
            </a:r>
          </a:p>
        </p:txBody>
      </p:sp>
      <p:sp>
        <p:nvSpPr>
          <p:cNvPr id="34" name="Pfeil: nach rechts 33"/>
          <p:cNvSpPr/>
          <p:nvPr/>
        </p:nvSpPr>
        <p:spPr>
          <a:xfrm flipH="1">
            <a:off x="5177325" y="6257029"/>
            <a:ext cx="1456918" cy="4824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/>
              <a:t>Recycling</a:t>
            </a:r>
          </a:p>
        </p:txBody>
      </p:sp>
      <p:sp>
        <p:nvSpPr>
          <p:cNvPr id="5" name="Pfeil: nach rechts 4"/>
          <p:cNvSpPr/>
          <p:nvPr/>
        </p:nvSpPr>
        <p:spPr>
          <a:xfrm rot="1380240">
            <a:off x="2849614" y="5355740"/>
            <a:ext cx="5237452" cy="458925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Zinsen, Tilgung: anfangs 0 A$ später mehr als 400</a:t>
            </a:r>
          </a:p>
        </p:txBody>
      </p:sp>
      <p:sp>
        <p:nvSpPr>
          <p:cNvPr id="21" name="Pfeil: nach rechts 20"/>
          <p:cNvSpPr/>
          <p:nvPr/>
        </p:nvSpPr>
        <p:spPr>
          <a:xfrm rot="1488654" flipH="1">
            <a:off x="3603440" y="3684971"/>
            <a:ext cx="1520143" cy="416396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B$</a:t>
            </a:r>
          </a:p>
        </p:txBody>
      </p:sp>
    </p:spTree>
    <p:extLst>
      <p:ext uri="{BB962C8B-B14F-4D97-AF65-F5344CB8AC3E}">
        <p14:creationId xmlns:p14="http://schemas.microsoft.com/office/powerpoint/2010/main" val="3550943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7252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/>
          <p:cNvSpPr/>
          <p:nvPr/>
        </p:nvSpPr>
        <p:spPr>
          <a:xfrm>
            <a:off x="7366715" y="440559"/>
            <a:ext cx="4836333" cy="4595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A</a:t>
            </a:r>
            <a:endParaRPr lang="de-DE" sz="2000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1.000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600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davon unabhängig: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lokale Güter werden 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innerhalb der Region 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produziert und 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konsumiert, z.B. 3.000</a:t>
            </a:r>
          </a:p>
        </p:txBody>
      </p:sp>
      <p:sp>
        <p:nvSpPr>
          <p:cNvPr id="4" name="Ellipse 3"/>
          <p:cNvSpPr/>
          <p:nvPr/>
        </p:nvSpPr>
        <p:spPr>
          <a:xfrm>
            <a:off x="430750" y="440559"/>
            <a:ext cx="3812147" cy="410836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B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600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1000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davon unabhängig: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lokale Güter werden innerhalb der Region produziert und konsumiert, z.B. 2.000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61661" y="-1104841"/>
            <a:ext cx="1116629" cy="443366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100811" y="2414074"/>
            <a:ext cx="4432176" cy="414735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841275" y="-308519"/>
            <a:ext cx="1100743" cy="428268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947602" y="877472"/>
            <a:ext cx="410061" cy="4498978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5141022" y="3425113"/>
            <a:ext cx="1579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Werte pro Jahr</a:t>
            </a:r>
          </a:p>
        </p:txBody>
      </p:sp>
    </p:spTree>
    <p:extLst>
      <p:ext uri="{BB962C8B-B14F-4D97-AF65-F5344CB8AC3E}">
        <p14:creationId xmlns:p14="http://schemas.microsoft.com/office/powerpoint/2010/main" val="9153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/>
          <p:cNvSpPr/>
          <p:nvPr/>
        </p:nvSpPr>
        <p:spPr>
          <a:xfrm>
            <a:off x="7366715" y="440559"/>
            <a:ext cx="4836333" cy="4595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A</a:t>
            </a:r>
            <a:endParaRPr lang="de-DE" sz="2000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1.000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600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davon unabhängig: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lokale Güter werden 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innerhalb der Region 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produziert und 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konsumiert, z.B. 3.000</a:t>
            </a:r>
          </a:p>
        </p:txBody>
      </p:sp>
      <p:sp>
        <p:nvSpPr>
          <p:cNvPr id="4" name="Ellipse 3"/>
          <p:cNvSpPr/>
          <p:nvPr/>
        </p:nvSpPr>
        <p:spPr>
          <a:xfrm>
            <a:off x="430750" y="440559"/>
            <a:ext cx="3812147" cy="410836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B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600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1000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davon unabhängig:</a:t>
            </a:r>
          </a:p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lokale Güter werden innerhalb der Region produziert und konsumiert, z.B. 2.000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61661" y="-1104841"/>
            <a:ext cx="1116629" cy="443366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100811" y="2414074"/>
            <a:ext cx="4432176" cy="414735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841275" y="-308519"/>
            <a:ext cx="1100743" cy="428268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947602" y="877472"/>
            <a:ext cx="410061" cy="4498978"/>
          </a:xfrm>
          <a:prstGeom prst="rect">
            <a:avLst/>
          </a:prstGeom>
        </p:spPr>
      </p:pic>
      <p:sp>
        <p:nvSpPr>
          <p:cNvPr id="5" name="Pfeil: nach unten gekrümmt 4"/>
          <p:cNvSpPr/>
          <p:nvPr/>
        </p:nvSpPr>
        <p:spPr>
          <a:xfrm rot="10950273">
            <a:off x="2298114" y="4440024"/>
            <a:ext cx="6363761" cy="1531947"/>
          </a:xfrm>
          <a:prstGeom prst="curvedDownArrow">
            <a:avLst>
              <a:gd name="adj1" fmla="val 29726"/>
              <a:gd name="adj2" fmla="val 50000"/>
              <a:gd name="adj3" fmla="val 25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264132" y="4547182"/>
            <a:ext cx="29745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/>
              <a:t>Überschussrecycling </a:t>
            </a:r>
          </a:p>
          <a:p>
            <a:pPr algn="ctr"/>
            <a:r>
              <a:rPr lang="de-DE" dirty="0"/>
              <a:t>durch Finanztransfer </a:t>
            </a:r>
          </a:p>
          <a:p>
            <a:pPr algn="ctr"/>
            <a:r>
              <a:rPr lang="de-DE" dirty="0"/>
              <a:t>in Höhe </a:t>
            </a:r>
            <a:br>
              <a:rPr lang="de-DE" dirty="0"/>
            </a:br>
            <a:r>
              <a:rPr lang="de-DE" dirty="0"/>
              <a:t>von 400 oder 399</a:t>
            </a:r>
          </a:p>
        </p:txBody>
      </p:sp>
    </p:spTree>
    <p:extLst>
      <p:ext uri="{BB962C8B-B14F-4D97-AF65-F5344CB8AC3E}">
        <p14:creationId xmlns:p14="http://schemas.microsoft.com/office/powerpoint/2010/main" val="1357714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/>
          <p:cNvSpPr/>
          <p:nvPr/>
        </p:nvSpPr>
        <p:spPr>
          <a:xfrm>
            <a:off x="7366715" y="440559"/>
            <a:ext cx="4836333" cy="4595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A</a:t>
            </a:r>
            <a:endParaRPr lang="de-DE" sz="2000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1.000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600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430750" y="440559"/>
            <a:ext cx="3812147" cy="410836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B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600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1000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362175" y="-1136602"/>
            <a:ext cx="1116629" cy="443366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100811" y="2414074"/>
            <a:ext cx="4432176" cy="414735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494112" y="-283479"/>
            <a:ext cx="1100743" cy="428268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947602" y="877472"/>
            <a:ext cx="410061" cy="4498978"/>
          </a:xfrm>
          <a:prstGeom prst="rect">
            <a:avLst/>
          </a:prstGeom>
        </p:spPr>
      </p:pic>
      <p:sp>
        <p:nvSpPr>
          <p:cNvPr id="5" name="Pfeil: nach unten gekrümmt 4"/>
          <p:cNvSpPr/>
          <p:nvPr/>
        </p:nvSpPr>
        <p:spPr>
          <a:xfrm rot="10950273">
            <a:off x="2298114" y="4440024"/>
            <a:ext cx="6363761" cy="1531947"/>
          </a:xfrm>
          <a:prstGeom prst="curvedDownArrow">
            <a:avLst>
              <a:gd name="adj1" fmla="val 29726"/>
              <a:gd name="adj2" fmla="val 50000"/>
              <a:gd name="adj3" fmla="val 25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264132" y="4547182"/>
            <a:ext cx="29745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/>
              <a:t>Überschussrecycling </a:t>
            </a:r>
          </a:p>
          <a:p>
            <a:pPr algn="ctr"/>
            <a:r>
              <a:rPr lang="de-DE" dirty="0"/>
              <a:t>durch Finanztransfer </a:t>
            </a:r>
          </a:p>
          <a:p>
            <a:pPr algn="ctr"/>
            <a:r>
              <a:rPr lang="de-DE" dirty="0"/>
              <a:t>in Höhe </a:t>
            </a:r>
            <a:br>
              <a:rPr lang="de-DE" dirty="0"/>
            </a:br>
            <a:r>
              <a:rPr lang="de-DE" dirty="0"/>
              <a:t>von 400 oder 399</a:t>
            </a:r>
          </a:p>
        </p:txBody>
      </p:sp>
      <p:sp>
        <p:nvSpPr>
          <p:cNvPr id="3" name="Pfeil: nach rechts 2"/>
          <p:cNvSpPr/>
          <p:nvPr/>
        </p:nvSpPr>
        <p:spPr>
          <a:xfrm>
            <a:off x="5315009" y="1565088"/>
            <a:ext cx="1188970" cy="4824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Recycling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4474265" y="5902649"/>
            <a:ext cx="2398598" cy="518205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4654968" y="5977086"/>
            <a:ext cx="229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Geldkreislaufkreislauf</a:t>
            </a:r>
          </a:p>
        </p:txBody>
      </p:sp>
      <p:sp>
        <p:nvSpPr>
          <p:cNvPr id="2" name="Ellipse 1"/>
          <p:cNvSpPr/>
          <p:nvPr/>
        </p:nvSpPr>
        <p:spPr>
          <a:xfrm>
            <a:off x="2396557" y="1750075"/>
            <a:ext cx="6816498" cy="4463143"/>
          </a:xfrm>
          <a:prstGeom prst="ellipse">
            <a:avLst/>
          </a:prstGeom>
          <a:noFill/>
          <a:ln w="254000">
            <a:solidFill>
              <a:srgbClr val="FF0000">
                <a:alpha val="60000"/>
              </a:srgb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474264" y="137783"/>
            <a:ext cx="3551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/>
              <a:t>Geldkreislauf „Überschussrecycling“</a:t>
            </a:r>
          </a:p>
        </p:txBody>
      </p:sp>
    </p:spTree>
    <p:extLst>
      <p:ext uri="{BB962C8B-B14F-4D97-AF65-F5344CB8AC3E}">
        <p14:creationId xmlns:p14="http://schemas.microsoft.com/office/powerpoint/2010/main" val="3415185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/>
          <p:cNvSpPr/>
          <p:nvPr/>
        </p:nvSpPr>
        <p:spPr>
          <a:xfrm>
            <a:off x="7366715" y="541143"/>
            <a:ext cx="4836333" cy="4595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A</a:t>
            </a:r>
            <a:endParaRPr lang="de-DE" sz="2000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800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800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800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800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173326" y="541143"/>
            <a:ext cx="4069571" cy="410836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B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800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800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800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800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349022" y="-1123325"/>
            <a:ext cx="933607" cy="443366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972099" y="1243893"/>
            <a:ext cx="4432176" cy="1047566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28432" y="64546"/>
            <a:ext cx="1175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Zwischen Volkswirtschaften, kein Überschuss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4885965" y="966765"/>
            <a:ext cx="207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von A nach B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4958045" y="1571423"/>
            <a:ext cx="207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von B nach A</a:t>
            </a:r>
          </a:p>
        </p:txBody>
      </p:sp>
      <p:sp>
        <p:nvSpPr>
          <p:cNvPr id="12" name="Rechteck 11"/>
          <p:cNvSpPr/>
          <p:nvPr/>
        </p:nvSpPr>
        <p:spPr>
          <a:xfrm>
            <a:off x="4813886" y="2670822"/>
            <a:ext cx="2218445" cy="2093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Devisenbörse</a:t>
            </a:r>
          </a:p>
          <a:p>
            <a:pPr algn="ctr"/>
            <a:r>
              <a:rPr lang="de-DE" dirty="0"/>
              <a:t>A$: Angebot 800</a:t>
            </a:r>
            <a:br>
              <a:rPr lang="de-DE" dirty="0"/>
            </a:br>
            <a:r>
              <a:rPr lang="de-DE" dirty="0"/>
              <a:t>Nachfrage 800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B$: Angebot 800</a:t>
            </a:r>
            <a:br>
              <a:rPr lang="de-DE" dirty="0"/>
            </a:br>
            <a:r>
              <a:rPr lang="de-DE" dirty="0"/>
              <a:t>Nachfrage: 800</a:t>
            </a:r>
          </a:p>
          <a:p>
            <a:pPr algn="ctr"/>
            <a:r>
              <a:rPr lang="de-DE" dirty="0"/>
              <a:t>ausgeglichen</a:t>
            </a:r>
          </a:p>
        </p:txBody>
      </p:sp>
      <p:sp>
        <p:nvSpPr>
          <p:cNvPr id="16" name="Pfeil: nach rechts 15"/>
          <p:cNvSpPr/>
          <p:nvPr/>
        </p:nvSpPr>
        <p:spPr>
          <a:xfrm rot="1488654">
            <a:off x="3735051" y="2203872"/>
            <a:ext cx="1409350" cy="95846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B$</a:t>
            </a:r>
          </a:p>
        </p:txBody>
      </p:sp>
      <p:sp>
        <p:nvSpPr>
          <p:cNvPr id="17" name="Pfeil: nach rechts 16"/>
          <p:cNvSpPr/>
          <p:nvPr/>
        </p:nvSpPr>
        <p:spPr>
          <a:xfrm rot="12498912" flipV="1">
            <a:off x="3396025" y="3269932"/>
            <a:ext cx="1454587" cy="92103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B$</a:t>
            </a:r>
          </a:p>
        </p:txBody>
      </p:sp>
      <p:sp>
        <p:nvSpPr>
          <p:cNvPr id="18" name="Pfeil: nach unten 17"/>
          <p:cNvSpPr/>
          <p:nvPr/>
        </p:nvSpPr>
        <p:spPr>
          <a:xfrm rot="3393573">
            <a:off x="6732094" y="2377012"/>
            <a:ext cx="875390" cy="1196201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/>
              <a:t>A$</a:t>
            </a:r>
          </a:p>
        </p:txBody>
      </p:sp>
      <p:sp>
        <p:nvSpPr>
          <p:cNvPr id="19" name="Pfeil: nach unten 18"/>
          <p:cNvSpPr/>
          <p:nvPr/>
        </p:nvSpPr>
        <p:spPr>
          <a:xfrm rot="14271495">
            <a:off x="7043291" y="3209478"/>
            <a:ext cx="931580" cy="1208237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/>
              <a:t>A$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336823" y="5511610"/>
            <a:ext cx="6984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Importe werden durch Einnahmen aus Exporten finanziert.</a:t>
            </a:r>
          </a:p>
          <a:p>
            <a:pPr algn="ctr"/>
            <a:r>
              <a:rPr lang="de-DE" dirty="0"/>
              <a:t>Angebot und Nachfrage auf Devisenbörsen entsprechen sich.</a:t>
            </a:r>
          </a:p>
        </p:txBody>
      </p:sp>
      <p:sp>
        <p:nvSpPr>
          <p:cNvPr id="20" name="Ellipse 19"/>
          <p:cNvSpPr/>
          <p:nvPr/>
        </p:nvSpPr>
        <p:spPr>
          <a:xfrm>
            <a:off x="3432471" y="2364424"/>
            <a:ext cx="4793398" cy="2471641"/>
          </a:xfrm>
          <a:prstGeom prst="ellipse">
            <a:avLst/>
          </a:prstGeom>
          <a:noFill/>
          <a:ln w="254000">
            <a:solidFill>
              <a:srgbClr val="FF0000">
                <a:alpha val="60000"/>
              </a:srgb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2649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/>
          <p:cNvSpPr/>
          <p:nvPr/>
        </p:nvSpPr>
        <p:spPr>
          <a:xfrm>
            <a:off x="7366715" y="541143"/>
            <a:ext cx="4836333" cy="4595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A</a:t>
            </a:r>
            <a:endParaRPr lang="de-DE" sz="2000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1.000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600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430750" y="541143"/>
            <a:ext cx="3812147" cy="410836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B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600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1000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61661" y="-1004257"/>
            <a:ext cx="1116629" cy="443366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109955" y="1685503"/>
            <a:ext cx="4432176" cy="41473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28432" y="64546"/>
            <a:ext cx="1175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Zwischen Volkswirtschaften, Anpassung des Wechselkurses, kein Überschussrecycling</a:t>
            </a:r>
            <a:r>
              <a:rPr lang="de-DE" dirty="0"/>
              <a:t>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048299" y="1039698"/>
            <a:ext cx="195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</a:t>
            </a:r>
            <a:r>
              <a:rPr lang="de-DE" dirty="0" err="1"/>
              <a:t>vo</a:t>
            </a:r>
            <a:r>
              <a:rPr lang="de-DE" dirty="0"/>
              <a:t> A nach B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048299" y="1713056"/>
            <a:ext cx="207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von B nach A</a:t>
            </a:r>
          </a:p>
        </p:txBody>
      </p:sp>
      <p:sp>
        <p:nvSpPr>
          <p:cNvPr id="12" name="Rechteck 11"/>
          <p:cNvSpPr/>
          <p:nvPr/>
        </p:nvSpPr>
        <p:spPr>
          <a:xfrm>
            <a:off x="4813886" y="2670822"/>
            <a:ext cx="2218445" cy="2093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Devisenbörse</a:t>
            </a:r>
          </a:p>
          <a:p>
            <a:pPr algn="ctr"/>
            <a:r>
              <a:rPr lang="de-DE" dirty="0"/>
              <a:t>A$: Zufluss 600</a:t>
            </a:r>
            <a:br>
              <a:rPr lang="de-DE" dirty="0"/>
            </a:br>
            <a:r>
              <a:rPr lang="de-DE" dirty="0"/>
              <a:t>A$: Abfluss: 1000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B$: Zufluss 1000</a:t>
            </a:r>
            <a:br>
              <a:rPr lang="de-DE" dirty="0"/>
            </a:br>
            <a:r>
              <a:rPr lang="de-DE" dirty="0"/>
              <a:t>B$: Abfluss: 600</a:t>
            </a:r>
          </a:p>
          <a:p>
            <a:pPr algn="ctr"/>
            <a:r>
              <a:rPr lang="de-DE" dirty="0"/>
              <a:t>Differenz: 400</a:t>
            </a:r>
          </a:p>
        </p:txBody>
      </p:sp>
      <p:sp>
        <p:nvSpPr>
          <p:cNvPr id="16" name="Pfeil: nach rechts 15"/>
          <p:cNvSpPr/>
          <p:nvPr/>
        </p:nvSpPr>
        <p:spPr>
          <a:xfrm rot="1488654">
            <a:off x="3607191" y="3032491"/>
            <a:ext cx="1409350" cy="95846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 1000 B$</a:t>
            </a:r>
          </a:p>
        </p:txBody>
      </p:sp>
      <p:sp>
        <p:nvSpPr>
          <p:cNvPr id="17" name="Pfeil: nach rechts 16"/>
          <p:cNvSpPr/>
          <p:nvPr/>
        </p:nvSpPr>
        <p:spPr>
          <a:xfrm rot="12296320" flipV="1">
            <a:off x="3380825" y="3948030"/>
            <a:ext cx="1409350" cy="42412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600 B$</a:t>
            </a:r>
          </a:p>
        </p:txBody>
      </p:sp>
      <p:sp>
        <p:nvSpPr>
          <p:cNvPr id="18" name="Pfeil: nach unten 17"/>
          <p:cNvSpPr/>
          <p:nvPr/>
        </p:nvSpPr>
        <p:spPr>
          <a:xfrm rot="3393573">
            <a:off x="7018105" y="2127033"/>
            <a:ext cx="422324" cy="1050931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/>
              <a:t>600 A$</a:t>
            </a:r>
          </a:p>
        </p:txBody>
      </p:sp>
      <p:sp>
        <p:nvSpPr>
          <p:cNvPr id="19" name="Pfeil: nach unten 18"/>
          <p:cNvSpPr/>
          <p:nvPr/>
        </p:nvSpPr>
        <p:spPr>
          <a:xfrm rot="3468420" flipV="1">
            <a:off x="7108044" y="2449406"/>
            <a:ext cx="931580" cy="1376131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/>
              <a:t>1000 A$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430761" y="4899889"/>
            <a:ext cx="69846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Ungleichgewichte in Angebot und Nachfrage der jeweiligen Währungen:</a:t>
            </a:r>
            <a:br>
              <a:rPr lang="de-DE" dirty="0"/>
            </a:br>
            <a:r>
              <a:rPr lang="de-DE" dirty="0"/>
              <a:t>600 A$ tauschen gegen 1000 B$ </a:t>
            </a:r>
            <a:r>
              <a:rPr lang="de-DE" u="sng" dirty="0"/>
              <a:t>-&gt; Kurs B$ fällt.</a:t>
            </a:r>
          </a:p>
          <a:p>
            <a:pPr algn="ctr"/>
            <a:r>
              <a:rPr lang="de-DE" dirty="0"/>
              <a:t>-&gt; Preise der B-Waren sinken relativ, die der A-Waren steigen</a:t>
            </a:r>
            <a:br>
              <a:rPr lang="de-DE" dirty="0"/>
            </a:br>
            <a:r>
              <a:rPr lang="de-DE" dirty="0"/>
              <a:t>-&gt; A exportiert weniger, importiert mehr</a:t>
            </a:r>
            <a:br>
              <a:rPr lang="de-DE" dirty="0"/>
            </a:br>
            <a:r>
              <a:rPr lang="de-DE" dirty="0"/>
              <a:t>B exportiert mehr, importiert weniger</a:t>
            </a:r>
          </a:p>
          <a:p>
            <a:pPr algn="ctr"/>
            <a:r>
              <a:rPr lang="de-DE" dirty="0"/>
              <a:t>Handelsbilanzdifferenz reduziert sich und verschwindet.</a:t>
            </a:r>
          </a:p>
        </p:txBody>
      </p:sp>
    </p:spTree>
    <p:extLst>
      <p:ext uri="{BB962C8B-B14F-4D97-AF65-F5344CB8AC3E}">
        <p14:creationId xmlns:p14="http://schemas.microsoft.com/office/powerpoint/2010/main" val="4175294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/>
          <p:cNvSpPr/>
          <p:nvPr/>
        </p:nvSpPr>
        <p:spPr>
          <a:xfrm>
            <a:off x="7366715" y="541143"/>
            <a:ext cx="4836333" cy="4595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A</a:t>
            </a:r>
            <a:endParaRPr lang="de-DE" sz="2000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1.000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600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430750" y="541143"/>
            <a:ext cx="3812147" cy="410836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B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600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1000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364793" y="-1242148"/>
            <a:ext cx="1116629" cy="443366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058364" y="1453895"/>
            <a:ext cx="4432176" cy="41473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28432" y="64546"/>
            <a:ext cx="1175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Zwischen Volkswirtschaften, Zentralbank A interveniert, kein Überschussrecycling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048299" y="800049"/>
            <a:ext cx="195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</a:t>
            </a:r>
            <a:r>
              <a:rPr lang="de-DE" dirty="0" err="1"/>
              <a:t>vo</a:t>
            </a:r>
            <a:r>
              <a:rPr lang="de-DE" dirty="0"/>
              <a:t> A nach B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035818" y="1492226"/>
            <a:ext cx="207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von B nach A</a:t>
            </a:r>
          </a:p>
        </p:txBody>
      </p:sp>
      <p:sp>
        <p:nvSpPr>
          <p:cNvPr id="12" name="Rechteck 11"/>
          <p:cNvSpPr/>
          <p:nvPr/>
        </p:nvSpPr>
        <p:spPr>
          <a:xfrm>
            <a:off x="5026205" y="2366901"/>
            <a:ext cx="2218445" cy="2093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Devisenbörse</a:t>
            </a:r>
          </a:p>
          <a:p>
            <a:pPr algn="ctr"/>
            <a:r>
              <a:rPr lang="de-DE" dirty="0"/>
              <a:t>A$: Zufluss 600 + 400</a:t>
            </a:r>
            <a:br>
              <a:rPr lang="de-DE" dirty="0"/>
            </a:br>
            <a:r>
              <a:rPr lang="de-DE" dirty="0"/>
              <a:t>Abfluss 1000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B$: Zufluss 1000</a:t>
            </a:r>
            <a:br>
              <a:rPr lang="de-DE" dirty="0"/>
            </a:br>
            <a:r>
              <a:rPr lang="de-DE" dirty="0"/>
              <a:t>Abfluss: 600 + 400</a:t>
            </a:r>
          </a:p>
        </p:txBody>
      </p:sp>
      <p:sp>
        <p:nvSpPr>
          <p:cNvPr id="16" name="Pfeil: nach rechts 15"/>
          <p:cNvSpPr/>
          <p:nvPr/>
        </p:nvSpPr>
        <p:spPr>
          <a:xfrm rot="1488654">
            <a:off x="3724253" y="2448418"/>
            <a:ext cx="1409350" cy="95846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1000 B$</a:t>
            </a:r>
          </a:p>
        </p:txBody>
      </p:sp>
      <p:sp>
        <p:nvSpPr>
          <p:cNvPr id="17" name="Pfeil: nach rechts 16"/>
          <p:cNvSpPr/>
          <p:nvPr/>
        </p:nvSpPr>
        <p:spPr>
          <a:xfrm rot="1857949" flipH="1">
            <a:off x="3779492" y="3554535"/>
            <a:ext cx="1253348" cy="43766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600 B$</a:t>
            </a:r>
          </a:p>
        </p:txBody>
      </p:sp>
      <p:sp>
        <p:nvSpPr>
          <p:cNvPr id="18" name="Pfeil: nach unten 17"/>
          <p:cNvSpPr/>
          <p:nvPr/>
        </p:nvSpPr>
        <p:spPr>
          <a:xfrm rot="3393573">
            <a:off x="7290100" y="1920283"/>
            <a:ext cx="422324" cy="1050931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/>
              <a:t>600 A$</a:t>
            </a:r>
          </a:p>
        </p:txBody>
      </p:sp>
      <p:sp>
        <p:nvSpPr>
          <p:cNvPr id="19" name="Pfeil: nach unten 18"/>
          <p:cNvSpPr/>
          <p:nvPr/>
        </p:nvSpPr>
        <p:spPr>
          <a:xfrm rot="14333545">
            <a:off x="7271647" y="2459271"/>
            <a:ext cx="931580" cy="1158685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/>
              <a:t> 1000 A$</a:t>
            </a:r>
          </a:p>
        </p:txBody>
      </p:sp>
      <p:sp>
        <p:nvSpPr>
          <p:cNvPr id="23" name="Rechteck 22"/>
          <p:cNvSpPr/>
          <p:nvPr/>
        </p:nvSpPr>
        <p:spPr>
          <a:xfrm>
            <a:off x="991543" y="5578560"/>
            <a:ext cx="2848708" cy="65755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Zentralbank / Banken B</a:t>
            </a:r>
          </a:p>
        </p:txBody>
      </p:sp>
      <p:sp>
        <p:nvSpPr>
          <p:cNvPr id="24" name="Rechteck 23"/>
          <p:cNvSpPr/>
          <p:nvPr/>
        </p:nvSpPr>
        <p:spPr>
          <a:xfrm>
            <a:off x="8157053" y="5938257"/>
            <a:ext cx="2671436" cy="65755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Zentralbank / Banken A</a:t>
            </a:r>
          </a:p>
        </p:txBody>
      </p:sp>
      <p:sp>
        <p:nvSpPr>
          <p:cNvPr id="25" name="Pfeil: nach rechts 24"/>
          <p:cNvSpPr/>
          <p:nvPr/>
        </p:nvSpPr>
        <p:spPr>
          <a:xfrm rot="16200000">
            <a:off x="2464285" y="4711275"/>
            <a:ext cx="1188462" cy="42517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400 B$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299828" y="4660276"/>
            <a:ext cx="26782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Kredite an Importeure </a:t>
            </a:r>
            <a:br>
              <a:rPr lang="de-DE" dirty="0"/>
            </a:br>
            <a:r>
              <a:rPr lang="de-DE" dirty="0"/>
              <a:t>(Haushalte, Unternehmen </a:t>
            </a:r>
          </a:p>
          <a:p>
            <a:r>
              <a:rPr lang="de-DE" dirty="0"/>
              <a:t>oder Staat)</a:t>
            </a:r>
          </a:p>
        </p:txBody>
      </p:sp>
      <p:sp>
        <p:nvSpPr>
          <p:cNvPr id="27" name="Pfeil: nach rechts 26"/>
          <p:cNvSpPr/>
          <p:nvPr/>
        </p:nvSpPr>
        <p:spPr>
          <a:xfrm rot="2381429">
            <a:off x="6682373" y="5135362"/>
            <a:ext cx="1671594" cy="404066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400 B$</a:t>
            </a:r>
          </a:p>
        </p:txBody>
      </p:sp>
      <p:sp>
        <p:nvSpPr>
          <p:cNvPr id="28" name="Pfeil: nach unten 27"/>
          <p:cNvSpPr/>
          <p:nvPr/>
        </p:nvSpPr>
        <p:spPr>
          <a:xfrm rot="7839582">
            <a:off x="7622729" y="4278959"/>
            <a:ext cx="408452" cy="1446547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/>
              <a:t>400 A$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8373618" y="5474246"/>
            <a:ext cx="304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kauft 400 B$ auf gegen 400 A$</a:t>
            </a:r>
          </a:p>
        </p:txBody>
      </p:sp>
    </p:spTree>
    <p:extLst>
      <p:ext uri="{BB962C8B-B14F-4D97-AF65-F5344CB8AC3E}">
        <p14:creationId xmlns:p14="http://schemas.microsoft.com/office/powerpoint/2010/main" val="342988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feil: nach unten gekrümmt 7"/>
          <p:cNvSpPr/>
          <p:nvPr/>
        </p:nvSpPr>
        <p:spPr>
          <a:xfrm flipH="1" flipV="1">
            <a:off x="4965687" y="4660276"/>
            <a:ext cx="3911298" cy="1623902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7366715" y="541143"/>
            <a:ext cx="4836333" cy="4595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A</a:t>
            </a:r>
            <a:endParaRPr lang="de-DE" sz="2000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1.000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600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430750" y="541143"/>
            <a:ext cx="3812147" cy="456602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B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600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1000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364793" y="-1242148"/>
            <a:ext cx="1116629" cy="443366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058364" y="1453895"/>
            <a:ext cx="4432176" cy="41473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28432" y="64546"/>
            <a:ext cx="1175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Überschussrecycling durch Transferzahlungen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048299" y="800049"/>
            <a:ext cx="207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von A nach B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035818" y="1492226"/>
            <a:ext cx="207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von B nach A</a:t>
            </a:r>
          </a:p>
        </p:txBody>
      </p:sp>
      <p:sp>
        <p:nvSpPr>
          <p:cNvPr id="12" name="Rechteck 11"/>
          <p:cNvSpPr/>
          <p:nvPr/>
        </p:nvSpPr>
        <p:spPr>
          <a:xfrm>
            <a:off x="5030348" y="2632230"/>
            <a:ext cx="2218445" cy="2093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Devisenbörse</a:t>
            </a:r>
          </a:p>
          <a:p>
            <a:pPr algn="ctr"/>
            <a:r>
              <a:rPr lang="de-DE" dirty="0"/>
              <a:t>A$: Zufluss 600</a:t>
            </a:r>
            <a:br>
              <a:rPr lang="de-DE" dirty="0"/>
            </a:br>
            <a:r>
              <a:rPr lang="de-DE" dirty="0"/>
              <a:t>Abfluss 600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B$: Zufluss 600</a:t>
            </a:r>
            <a:br>
              <a:rPr lang="de-DE" dirty="0"/>
            </a:br>
            <a:r>
              <a:rPr lang="de-DE" dirty="0"/>
              <a:t>Nachfrage: 600</a:t>
            </a:r>
          </a:p>
        </p:txBody>
      </p:sp>
      <p:sp>
        <p:nvSpPr>
          <p:cNvPr id="16" name="Pfeil: nach rechts 15"/>
          <p:cNvSpPr/>
          <p:nvPr/>
        </p:nvSpPr>
        <p:spPr>
          <a:xfrm rot="1488654">
            <a:off x="3885937" y="2647682"/>
            <a:ext cx="1448571" cy="95471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1000 B$</a:t>
            </a:r>
          </a:p>
        </p:txBody>
      </p:sp>
      <p:sp>
        <p:nvSpPr>
          <p:cNvPr id="18" name="Pfeil: nach unten 17"/>
          <p:cNvSpPr/>
          <p:nvPr/>
        </p:nvSpPr>
        <p:spPr>
          <a:xfrm rot="3393573">
            <a:off x="7371312" y="3431579"/>
            <a:ext cx="425702" cy="1050931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/>
              <a:t>600 A$</a:t>
            </a:r>
          </a:p>
        </p:txBody>
      </p:sp>
      <p:sp>
        <p:nvSpPr>
          <p:cNvPr id="19" name="Pfeil: nach unten 18"/>
          <p:cNvSpPr/>
          <p:nvPr/>
        </p:nvSpPr>
        <p:spPr>
          <a:xfrm rot="14456546">
            <a:off x="6959781" y="2476449"/>
            <a:ext cx="978150" cy="1208237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/>
              <a:t>1000 A$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299828" y="46602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1" name="Ellipse 30"/>
          <p:cNvSpPr/>
          <p:nvPr/>
        </p:nvSpPr>
        <p:spPr>
          <a:xfrm>
            <a:off x="2535718" y="2066879"/>
            <a:ext cx="6562381" cy="4463143"/>
          </a:xfrm>
          <a:prstGeom prst="ellipse">
            <a:avLst/>
          </a:prstGeom>
          <a:noFill/>
          <a:ln w="254000">
            <a:solidFill>
              <a:srgbClr val="FF0000">
                <a:alpha val="60000"/>
              </a:srgb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Pfeil: nach rechts 33"/>
          <p:cNvSpPr/>
          <p:nvPr/>
        </p:nvSpPr>
        <p:spPr>
          <a:xfrm flipH="1">
            <a:off x="5309696" y="6305662"/>
            <a:ext cx="1226822" cy="482448"/>
          </a:xfrm>
          <a:prstGeom prst="rightArrow">
            <a:avLst/>
          </a:prstGeom>
          <a:solidFill>
            <a:srgbClr val="FF0000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/>
              <a:t>Recycling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419733" y="5304564"/>
            <a:ext cx="29631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Saldo der Transferzahlungen </a:t>
            </a:r>
            <a:br>
              <a:rPr lang="de-DE" dirty="0"/>
            </a:br>
            <a:r>
              <a:rPr lang="de-DE" dirty="0"/>
              <a:t>zwischen Akteuren in A und B</a:t>
            </a:r>
          </a:p>
          <a:p>
            <a:pPr algn="ctr"/>
            <a:r>
              <a:rPr lang="de-DE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400</a:t>
            </a:r>
          </a:p>
        </p:txBody>
      </p:sp>
      <p:sp>
        <p:nvSpPr>
          <p:cNvPr id="22" name="Pfeil: nach rechts 21"/>
          <p:cNvSpPr/>
          <p:nvPr/>
        </p:nvSpPr>
        <p:spPr>
          <a:xfrm rot="1488654" flipH="1">
            <a:off x="3828069" y="3596871"/>
            <a:ext cx="1117238" cy="37005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600 B$</a:t>
            </a:r>
          </a:p>
        </p:txBody>
      </p:sp>
      <p:sp>
        <p:nvSpPr>
          <p:cNvPr id="32" name="Pfeil: nach rechts 31"/>
          <p:cNvSpPr/>
          <p:nvPr/>
        </p:nvSpPr>
        <p:spPr>
          <a:xfrm>
            <a:off x="5454955" y="1853877"/>
            <a:ext cx="1188970" cy="4824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Recycling</a:t>
            </a:r>
          </a:p>
        </p:txBody>
      </p:sp>
      <p:sp>
        <p:nvSpPr>
          <p:cNvPr id="25" name="Pfeil: nach rechts 24"/>
          <p:cNvSpPr/>
          <p:nvPr/>
        </p:nvSpPr>
        <p:spPr>
          <a:xfrm rot="1488654" flipH="1">
            <a:off x="3667441" y="4109236"/>
            <a:ext cx="1674256" cy="37005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400 B$</a:t>
            </a:r>
          </a:p>
        </p:txBody>
      </p:sp>
    </p:spTree>
    <p:extLst>
      <p:ext uri="{BB962C8B-B14F-4D97-AF65-F5344CB8AC3E}">
        <p14:creationId xmlns:p14="http://schemas.microsoft.com/office/powerpoint/2010/main" val="2465755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feil: nach unten gekrümmt 7"/>
          <p:cNvSpPr/>
          <p:nvPr/>
        </p:nvSpPr>
        <p:spPr>
          <a:xfrm flipH="1" flipV="1">
            <a:off x="2168164" y="5107171"/>
            <a:ext cx="7468796" cy="1422850"/>
          </a:xfrm>
          <a:prstGeom prst="curved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7366715" y="541143"/>
            <a:ext cx="4836333" cy="4595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A</a:t>
            </a:r>
            <a:endParaRPr lang="de-DE" sz="2000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1.000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600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430750" y="541143"/>
            <a:ext cx="3812147" cy="456602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B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Export: 600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Import: 1.000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Geldeinnahmen 600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Geldausgaben 1000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364793" y="-1242148"/>
            <a:ext cx="1116629" cy="443366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058364" y="1453895"/>
            <a:ext cx="4432176" cy="41473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28432" y="64546"/>
            <a:ext cx="1175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Überschussrecycling, Modell des „Globalen Plans“ nach Varoufakis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048299" y="800049"/>
            <a:ext cx="207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von A nach B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035818" y="1492226"/>
            <a:ext cx="207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 von B nach A</a:t>
            </a:r>
          </a:p>
        </p:txBody>
      </p:sp>
      <p:sp>
        <p:nvSpPr>
          <p:cNvPr id="12" name="Rechteck 11"/>
          <p:cNvSpPr/>
          <p:nvPr/>
        </p:nvSpPr>
        <p:spPr>
          <a:xfrm>
            <a:off x="5030348" y="2632230"/>
            <a:ext cx="2218445" cy="2093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Devisenbörse</a:t>
            </a:r>
          </a:p>
          <a:p>
            <a:pPr algn="ctr"/>
            <a:r>
              <a:rPr lang="de-DE" dirty="0"/>
              <a:t>A$: Zufluss 600</a:t>
            </a:r>
            <a:br>
              <a:rPr lang="de-DE" dirty="0"/>
            </a:br>
            <a:r>
              <a:rPr lang="de-DE" dirty="0"/>
              <a:t>Abfluss 600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B$: Zufluss 600</a:t>
            </a:r>
            <a:br>
              <a:rPr lang="de-DE" dirty="0"/>
            </a:br>
            <a:r>
              <a:rPr lang="de-DE" dirty="0"/>
              <a:t>Nachfrage: 600</a:t>
            </a:r>
          </a:p>
        </p:txBody>
      </p:sp>
      <p:sp>
        <p:nvSpPr>
          <p:cNvPr id="16" name="Pfeil: nach rechts 15"/>
          <p:cNvSpPr/>
          <p:nvPr/>
        </p:nvSpPr>
        <p:spPr>
          <a:xfrm rot="1488654">
            <a:off x="4018087" y="3215069"/>
            <a:ext cx="1191617" cy="416396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600 B$</a:t>
            </a:r>
          </a:p>
        </p:txBody>
      </p:sp>
      <p:sp>
        <p:nvSpPr>
          <p:cNvPr id="18" name="Pfeil: nach unten 17"/>
          <p:cNvSpPr/>
          <p:nvPr/>
        </p:nvSpPr>
        <p:spPr>
          <a:xfrm rot="3595469">
            <a:off x="7442692" y="3305179"/>
            <a:ext cx="422324" cy="1215733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/>
              <a:t>600 A$</a:t>
            </a:r>
          </a:p>
        </p:txBody>
      </p:sp>
      <p:sp>
        <p:nvSpPr>
          <p:cNvPr id="19" name="Pfeil: nach unten 18"/>
          <p:cNvSpPr/>
          <p:nvPr/>
        </p:nvSpPr>
        <p:spPr>
          <a:xfrm rot="14456546">
            <a:off x="7376527" y="2721652"/>
            <a:ext cx="417133" cy="1208237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/>
              <a:t>600 A$</a:t>
            </a:r>
          </a:p>
        </p:txBody>
      </p:sp>
      <p:sp>
        <p:nvSpPr>
          <p:cNvPr id="24" name="Rechteck 23"/>
          <p:cNvSpPr/>
          <p:nvPr/>
        </p:nvSpPr>
        <p:spPr>
          <a:xfrm>
            <a:off x="9636962" y="5175565"/>
            <a:ext cx="2671436" cy="65755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Staat über Banken und </a:t>
            </a:r>
            <a:br>
              <a:rPr lang="de-DE" dirty="0"/>
            </a:br>
            <a:r>
              <a:rPr lang="de-DE" dirty="0"/>
              <a:t>Zentralbank in A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299828" y="46602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0" name="Pfeil: nach unten 29"/>
          <p:cNvSpPr/>
          <p:nvPr/>
        </p:nvSpPr>
        <p:spPr>
          <a:xfrm rot="16200000">
            <a:off x="5766099" y="296895"/>
            <a:ext cx="412155" cy="4287816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dirty="0"/>
              <a:t>A$: 400</a:t>
            </a:r>
          </a:p>
        </p:txBody>
      </p:sp>
      <p:sp>
        <p:nvSpPr>
          <p:cNvPr id="31" name="Ellipse 30"/>
          <p:cNvSpPr/>
          <p:nvPr/>
        </p:nvSpPr>
        <p:spPr>
          <a:xfrm>
            <a:off x="2535718" y="2066879"/>
            <a:ext cx="6562381" cy="4463143"/>
          </a:xfrm>
          <a:prstGeom prst="ellipse">
            <a:avLst/>
          </a:prstGeom>
          <a:noFill/>
          <a:ln w="254000">
            <a:solidFill>
              <a:srgbClr val="FF0000">
                <a:alpha val="60000"/>
              </a:srgb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Pfeil: nach rechts 31"/>
          <p:cNvSpPr/>
          <p:nvPr/>
        </p:nvSpPr>
        <p:spPr>
          <a:xfrm>
            <a:off x="5445273" y="1815963"/>
            <a:ext cx="1188970" cy="4824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Recycling</a:t>
            </a:r>
          </a:p>
        </p:txBody>
      </p:sp>
      <p:sp>
        <p:nvSpPr>
          <p:cNvPr id="34" name="Pfeil: nach rechts 33"/>
          <p:cNvSpPr/>
          <p:nvPr/>
        </p:nvSpPr>
        <p:spPr>
          <a:xfrm flipH="1">
            <a:off x="5309696" y="6305662"/>
            <a:ext cx="1226822" cy="482448"/>
          </a:xfrm>
          <a:prstGeom prst="rightArrow">
            <a:avLst/>
          </a:prstGeom>
          <a:solidFill>
            <a:srgbClr val="FF0000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dirty="0"/>
              <a:t>Recycling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185247" y="4901850"/>
            <a:ext cx="32760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Transfers (teilw. günstige Kredite </a:t>
            </a:r>
            <a:br>
              <a:rPr lang="de-DE" dirty="0"/>
            </a:br>
            <a:r>
              <a:rPr lang="de-DE" dirty="0"/>
              <a:t>des </a:t>
            </a:r>
            <a:r>
              <a:rPr lang="de-DE" dirty="0" err="1"/>
              <a:t>Hegemons</a:t>
            </a:r>
            <a:r>
              <a:rPr lang="de-DE" dirty="0"/>
              <a:t> an abhängige </a:t>
            </a:r>
            <a:br>
              <a:rPr lang="de-DE" dirty="0"/>
            </a:br>
            <a:r>
              <a:rPr lang="de-DE" dirty="0"/>
              <a:t>Volkswirtschaften, meist ohne </a:t>
            </a:r>
          </a:p>
          <a:p>
            <a:pPr algn="ctr"/>
            <a:r>
              <a:rPr lang="de-DE" dirty="0"/>
              <a:t>Rückzahlung. Marshallplan, KfW</a:t>
            </a:r>
          </a:p>
          <a:p>
            <a:pPr algn="ctr"/>
            <a:r>
              <a:rPr lang="de-DE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400</a:t>
            </a:r>
          </a:p>
        </p:txBody>
      </p:sp>
      <p:sp>
        <p:nvSpPr>
          <p:cNvPr id="22" name="Pfeil: nach rechts 21"/>
          <p:cNvSpPr/>
          <p:nvPr/>
        </p:nvSpPr>
        <p:spPr>
          <a:xfrm rot="1488654" flipH="1">
            <a:off x="3802773" y="3664449"/>
            <a:ext cx="1117238" cy="416396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600 B$</a:t>
            </a:r>
          </a:p>
        </p:txBody>
      </p:sp>
    </p:spTree>
    <p:extLst>
      <p:ext uri="{BB962C8B-B14F-4D97-AF65-F5344CB8AC3E}">
        <p14:creationId xmlns:p14="http://schemas.microsoft.com/office/powerpoint/2010/main" val="791726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599</Words>
  <Application>Microsoft Office PowerPoint</Application>
  <PresentationFormat>Breitbild</PresentationFormat>
  <Paragraphs>330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Office</vt:lpstr>
      <vt:lpstr>Office Theme</vt:lpstr>
      <vt:lpstr>Überschussrecyling   I. Innerhalb einer Volkswirtschaft II. zwischen Volkswirtschaften  Rainer Land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Überschussrecyling   I. Innerhalb einer Volkswirtschaft II. zwischen Volkswirtschaften  Rainer Land</dc:title>
  <dc:creator>Rainer Land</dc:creator>
  <cp:lastModifiedBy>Rainer Land</cp:lastModifiedBy>
  <cp:revision>45</cp:revision>
  <dcterms:created xsi:type="dcterms:W3CDTF">2017-04-04T06:19:06Z</dcterms:created>
  <dcterms:modified xsi:type="dcterms:W3CDTF">2017-04-13T09:19:42Z</dcterms:modified>
</cp:coreProperties>
</file>